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0" r:id="rId6"/>
    <p:sldId id="259" r:id="rId7"/>
    <p:sldId id="265" r:id="rId8"/>
    <p:sldId id="261" r:id="rId9"/>
    <p:sldId id="262" r:id="rId10"/>
    <p:sldId id="26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artje gardeniers" initials="mg" lastIdx="6" clrIdx="0">
    <p:extLst>
      <p:ext uri="{19B8F6BF-5375-455C-9EA6-DF929625EA0E}">
        <p15:presenceInfo xmlns:p15="http://schemas.microsoft.com/office/powerpoint/2012/main" userId="d2bd8f78eda36535" providerId="Windows Live"/>
      </p:ext>
    </p:extLst>
  </p:cmAuthor>
  <p:cmAuthor id="2" name="Marrit Mooibroek-Tuma" initials="MM" lastIdx="1" clrIdx="1">
    <p:extLst>
      <p:ext uri="{19B8F6BF-5375-455C-9EA6-DF929625EA0E}">
        <p15:presenceInfo xmlns:p15="http://schemas.microsoft.com/office/powerpoint/2012/main" userId="10033fffa5d43b9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FA806E-65B7-4ECE-BCE0-81AF4C4DB896}" v="373" dt="2020-06-18T15:50:54.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2DCB9-A545-4B8D-83A7-7FBB001F6BC6}" type="doc">
      <dgm:prSet loTypeId="urn:microsoft.com/office/officeart/2018/2/layout/IconLabelList" loCatId="icon" qsTypeId="urn:microsoft.com/office/officeart/2005/8/quickstyle/simple1" qsCatId="simple" csTypeId="urn:microsoft.com/office/officeart/2018/5/colors/Iconchunking_neutralbg_accent2_2" csCatId="accent2" phldr="1"/>
      <dgm:spPr/>
      <dgm:t>
        <a:bodyPr/>
        <a:lstStyle/>
        <a:p>
          <a:endParaRPr lang="en-US"/>
        </a:p>
      </dgm:t>
    </dgm:pt>
    <dgm:pt modelId="{402A7DE6-00F2-46C1-85EF-3FE8D3D9F808}">
      <dgm:prSet/>
      <dgm:spPr/>
      <dgm:t>
        <a:bodyPr/>
        <a:lstStyle/>
        <a:p>
          <a:r>
            <a:rPr lang="nl-NL"/>
            <a:t>Welke vraag hebben jullie?</a:t>
          </a:r>
          <a:endParaRPr lang="en-US"/>
        </a:p>
      </dgm:t>
    </dgm:pt>
    <dgm:pt modelId="{62E4F108-2003-4355-B9F8-8C49F5132636}" type="parTrans" cxnId="{22193D9D-387C-4903-8458-B0D461DDF258}">
      <dgm:prSet/>
      <dgm:spPr/>
      <dgm:t>
        <a:bodyPr/>
        <a:lstStyle/>
        <a:p>
          <a:endParaRPr lang="en-US"/>
        </a:p>
      </dgm:t>
    </dgm:pt>
    <dgm:pt modelId="{73B2ECD0-CBB1-4C72-AEB8-751D29AB7E94}" type="sibTrans" cxnId="{22193D9D-387C-4903-8458-B0D461DDF258}">
      <dgm:prSet/>
      <dgm:spPr/>
      <dgm:t>
        <a:bodyPr/>
        <a:lstStyle/>
        <a:p>
          <a:endParaRPr lang="en-US"/>
        </a:p>
      </dgm:t>
    </dgm:pt>
    <dgm:pt modelId="{7F9A3D60-6944-4978-A95A-74B8735474D7}">
      <dgm:prSet/>
      <dgm:spPr/>
      <dgm:t>
        <a:bodyPr/>
        <a:lstStyle/>
        <a:p>
          <a:r>
            <a:rPr lang="nl-NL"/>
            <a:t>Wat kan je brengen?</a:t>
          </a:r>
          <a:endParaRPr lang="en-US"/>
        </a:p>
      </dgm:t>
    </dgm:pt>
    <dgm:pt modelId="{A06FB395-69C4-47C4-A654-1BFB5917CA36}" type="parTrans" cxnId="{BBEC5D40-C5A5-4F95-B445-11A2F6F1812D}">
      <dgm:prSet/>
      <dgm:spPr/>
      <dgm:t>
        <a:bodyPr/>
        <a:lstStyle/>
        <a:p>
          <a:endParaRPr lang="en-US"/>
        </a:p>
      </dgm:t>
    </dgm:pt>
    <dgm:pt modelId="{C777E54E-AAEF-47F7-81E7-615646E5D9D3}" type="sibTrans" cxnId="{BBEC5D40-C5A5-4F95-B445-11A2F6F1812D}">
      <dgm:prSet/>
      <dgm:spPr/>
      <dgm:t>
        <a:bodyPr/>
        <a:lstStyle/>
        <a:p>
          <a:endParaRPr lang="en-US"/>
        </a:p>
      </dgm:t>
    </dgm:pt>
    <dgm:pt modelId="{2977CC5F-A4C1-4DDD-B42E-53DB57D2AEBB}" type="pres">
      <dgm:prSet presAssocID="{1372DCB9-A545-4B8D-83A7-7FBB001F6BC6}" presName="root" presStyleCnt="0">
        <dgm:presLayoutVars>
          <dgm:dir/>
          <dgm:resizeHandles val="exact"/>
        </dgm:presLayoutVars>
      </dgm:prSet>
      <dgm:spPr/>
    </dgm:pt>
    <dgm:pt modelId="{66B5BC5A-3562-4FD9-8633-2D79C87ACD92}" type="pres">
      <dgm:prSet presAssocID="{402A7DE6-00F2-46C1-85EF-3FE8D3D9F808}" presName="compNode" presStyleCnt="0"/>
      <dgm:spPr/>
    </dgm:pt>
    <dgm:pt modelId="{E7BC2D91-5C1A-4B38-AD4B-000A335AB1A2}" type="pres">
      <dgm:prSet presAssocID="{402A7DE6-00F2-46C1-85EF-3FE8D3D9F80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31A15542-20D0-47F0-B4AE-69CF0E2629F0}" type="pres">
      <dgm:prSet presAssocID="{402A7DE6-00F2-46C1-85EF-3FE8D3D9F808}" presName="spaceRect" presStyleCnt="0"/>
      <dgm:spPr/>
    </dgm:pt>
    <dgm:pt modelId="{FC0AA816-4ECF-4DA0-ACEB-6FB9608660C2}" type="pres">
      <dgm:prSet presAssocID="{402A7DE6-00F2-46C1-85EF-3FE8D3D9F808}" presName="textRect" presStyleLbl="revTx" presStyleIdx="0" presStyleCnt="2">
        <dgm:presLayoutVars>
          <dgm:chMax val="1"/>
          <dgm:chPref val="1"/>
        </dgm:presLayoutVars>
      </dgm:prSet>
      <dgm:spPr/>
    </dgm:pt>
    <dgm:pt modelId="{E7F23F1D-428A-4471-BBD7-B94E702EDA22}" type="pres">
      <dgm:prSet presAssocID="{73B2ECD0-CBB1-4C72-AEB8-751D29AB7E94}" presName="sibTrans" presStyleCnt="0"/>
      <dgm:spPr/>
    </dgm:pt>
    <dgm:pt modelId="{E92AF391-02EA-491D-85F5-55E48DB3539E}" type="pres">
      <dgm:prSet presAssocID="{7F9A3D60-6944-4978-A95A-74B8735474D7}" presName="compNode" presStyleCnt="0"/>
      <dgm:spPr/>
    </dgm:pt>
    <dgm:pt modelId="{1F32F499-33AE-4934-9F19-52A5D3EBA065}" type="pres">
      <dgm:prSet presAssocID="{7F9A3D60-6944-4978-A95A-74B8735474D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7625C234-9554-4447-B0B7-68968E88631B}" type="pres">
      <dgm:prSet presAssocID="{7F9A3D60-6944-4978-A95A-74B8735474D7}" presName="spaceRect" presStyleCnt="0"/>
      <dgm:spPr/>
    </dgm:pt>
    <dgm:pt modelId="{AE52188A-FF6C-4F4D-A553-6118D37CD5F5}" type="pres">
      <dgm:prSet presAssocID="{7F9A3D60-6944-4978-A95A-74B8735474D7}" presName="textRect" presStyleLbl="revTx" presStyleIdx="1" presStyleCnt="2">
        <dgm:presLayoutVars>
          <dgm:chMax val="1"/>
          <dgm:chPref val="1"/>
        </dgm:presLayoutVars>
      </dgm:prSet>
      <dgm:spPr/>
    </dgm:pt>
  </dgm:ptLst>
  <dgm:cxnLst>
    <dgm:cxn modelId="{2BA03F22-4584-4308-8295-86504CFD5D4A}" type="presOf" srcId="{1372DCB9-A545-4B8D-83A7-7FBB001F6BC6}" destId="{2977CC5F-A4C1-4DDD-B42E-53DB57D2AEBB}" srcOrd="0" destOrd="0" presId="urn:microsoft.com/office/officeart/2018/2/layout/IconLabelList"/>
    <dgm:cxn modelId="{BBEC5D40-C5A5-4F95-B445-11A2F6F1812D}" srcId="{1372DCB9-A545-4B8D-83A7-7FBB001F6BC6}" destId="{7F9A3D60-6944-4978-A95A-74B8735474D7}" srcOrd="1" destOrd="0" parTransId="{A06FB395-69C4-47C4-A654-1BFB5917CA36}" sibTransId="{C777E54E-AAEF-47F7-81E7-615646E5D9D3}"/>
    <dgm:cxn modelId="{5D05B040-3EAA-4CDD-AE4F-AE593DDABDB9}" type="presOf" srcId="{402A7DE6-00F2-46C1-85EF-3FE8D3D9F808}" destId="{FC0AA816-4ECF-4DA0-ACEB-6FB9608660C2}" srcOrd="0" destOrd="0" presId="urn:microsoft.com/office/officeart/2018/2/layout/IconLabelList"/>
    <dgm:cxn modelId="{22193D9D-387C-4903-8458-B0D461DDF258}" srcId="{1372DCB9-A545-4B8D-83A7-7FBB001F6BC6}" destId="{402A7DE6-00F2-46C1-85EF-3FE8D3D9F808}" srcOrd="0" destOrd="0" parTransId="{62E4F108-2003-4355-B9F8-8C49F5132636}" sibTransId="{73B2ECD0-CBB1-4C72-AEB8-751D29AB7E94}"/>
    <dgm:cxn modelId="{72F778BE-7E5D-43A8-97F5-BBAE803D898A}" type="presOf" srcId="{7F9A3D60-6944-4978-A95A-74B8735474D7}" destId="{AE52188A-FF6C-4F4D-A553-6118D37CD5F5}" srcOrd="0" destOrd="0" presId="urn:microsoft.com/office/officeart/2018/2/layout/IconLabelList"/>
    <dgm:cxn modelId="{6069243F-1536-4330-A26F-3BB1A406FEC0}" type="presParOf" srcId="{2977CC5F-A4C1-4DDD-B42E-53DB57D2AEBB}" destId="{66B5BC5A-3562-4FD9-8633-2D79C87ACD92}" srcOrd="0" destOrd="0" presId="urn:microsoft.com/office/officeart/2018/2/layout/IconLabelList"/>
    <dgm:cxn modelId="{A3AF2727-5127-4B76-A237-76DE154750BF}" type="presParOf" srcId="{66B5BC5A-3562-4FD9-8633-2D79C87ACD92}" destId="{E7BC2D91-5C1A-4B38-AD4B-000A335AB1A2}" srcOrd="0" destOrd="0" presId="urn:microsoft.com/office/officeart/2018/2/layout/IconLabelList"/>
    <dgm:cxn modelId="{5BCC9371-0B7D-43A4-9E06-598D09C41863}" type="presParOf" srcId="{66B5BC5A-3562-4FD9-8633-2D79C87ACD92}" destId="{31A15542-20D0-47F0-B4AE-69CF0E2629F0}" srcOrd="1" destOrd="0" presId="urn:microsoft.com/office/officeart/2018/2/layout/IconLabelList"/>
    <dgm:cxn modelId="{D9E87BB9-363F-4D30-B89E-AF4E756A75FF}" type="presParOf" srcId="{66B5BC5A-3562-4FD9-8633-2D79C87ACD92}" destId="{FC0AA816-4ECF-4DA0-ACEB-6FB9608660C2}" srcOrd="2" destOrd="0" presId="urn:microsoft.com/office/officeart/2018/2/layout/IconLabelList"/>
    <dgm:cxn modelId="{F5B74E50-8932-406C-9641-1AFDC2A776E4}" type="presParOf" srcId="{2977CC5F-A4C1-4DDD-B42E-53DB57D2AEBB}" destId="{E7F23F1D-428A-4471-BBD7-B94E702EDA22}" srcOrd="1" destOrd="0" presId="urn:microsoft.com/office/officeart/2018/2/layout/IconLabelList"/>
    <dgm:cxn modelId="{B2BF23CD-FACC-4374-8015-9AE2A69EA26D}" type="presParOf" srcId="{2977CC5F-A4C1-4DDD-B42E-53DB57D2AEBB}" destId="{E92AF391-02EA-491D-85F5-55E48DB3539E}" srcOrd="2" destOrd="0" presId="urn:microsoft.com/office/officeart/2018/2/layout/IconLabelList"/>
    <dgm:cxn modelId="{FE4F12F2-8F9E-45EF-8374-23F8FF3C34BD}" type="presParOf" srcId="{E92AF391-02EA-491D-85F5-55E48DB3539E}" destId="{1F32F499-33AE-4934-9F19-52A5D3EBA065}" srcOrd="0" destOrd="0" presId="urn:microsoft.com/office/officeart/2018/2/layout/IconLabelList"/>
    <dgm:cxn modelId="{89A302E2-70E1-48D3-ACC3-BCDBAB7AE354}" type="presParOf" srcId="{E92AF391-02EA-491D-85F5-55E48DB3539E}" destId="{7625C234-9554-4447-B0B7-68968E88631B}" srcOrd="1" destOrd="0" presId="urn:microsoft.com/office/officeart/2018/2/layout/IconLabelList"/>
    <dgm:cxn modelId="{E3F3A14F-1636-42E8-BF4D-7E295B970D79}" type="presParOf" srcId="{E92AF391-02EA-491D-85F5-55E48DB3539E}" destId="{AE52188A-FF6C-4F4D-A553-6118D37CD5F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C2D91-5C1A-4B38-AD4B-000A335AB1A2}">
      <dsp:nvSpPr>
        <dsp:cNvPr id="0" name=""/>
        <dsp:cNvSpPr/>
      </dsp:nvSpPr>
      <dsp:spPr>
        <a:xfrm>
          <a:off x="1747800" y="609132"/>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0AA816-4ECF-4DA0-ACEB-6FB9608660C2}">
      <dsp:nvSpPr>
        <dsp:cNvPr id="0" name=""/>
        <dsp:cNvSpPr/>
      </dsp:nvSpPr>
      <dsp:spPr>
        <a:xfrm>
          <a:off x="559800" y="30234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90000"/>
            </a:lnSpc>
            <a:spcBef>
              <a:spcPct val="0"/>
            </a:spcBef>
            <a:spcAft>
              <a:spcPct val="35000"/>
            </a:spcAft>
            <a:buNone/>
          </a:pPr>
          <a:r>
            <a:rPr lang="nl-NL" sz="3100" kern="1200"/>
            <a:t>Welke vraag hebben jullie?</a:t>
          </a:r>
          <a:endParaRPr lang="en-US" sz="3100" kern="1200"/>
        </a:p>
      </dsp:txBody>
      <dsp:txXfrm>
        <a:off x="559800" y="3023411"/>
        <a:ext cx="4320000" cy="720000"/>
      </dsp:txXfrm>
    </dsp:sp>
    <dsp:sp modelId="{1F32F499-33AE-4934-9F19-52A5D3EBA065}">
      <dsp:nvSpPr>
        <dsp:cNvPr id="0" name=""/>
        <dsp:cNvSpPr/>
      </dsp:nvSpPr>
      <dsp:spPr>
        <a:xfrm>
          <a:off x="6823800" y="609132"/>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52188A-FF6C-4F4D-A553-6118D37CD5F5}">
      <dsp:nvSpPr>
        <dsp:cNvPr id="0" name=""/>
        <dsp:cNvSpPr/>
      </dsp:nvSpPr>
      <dsp:spPr>
        <a:xfrm>
          <a:off x="5635800" y="302341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90000"/>
            </a:lnSpc>
            <a:spcBef>
              <a:spcPct val="0"/>
            </a:spcBef>
            <a:spcAft>
              <a:spcPct val="35000"/>
            </a:spcAft>
            <a:buNone/>
          </a:pPr>
          <a:r>
            <a:rPr lang="nl-NL" sz="3100" kern="1200"/>
            <a:t>Wat kan je brengen?</a:t>
          </a:r>
          <a:endParaRPr lang="en-US" sz="3100" kern="1200"/>
        </a:p>
      </dsp:txBody>
      <dsp:txXfrm>
        <a:off x="5635800" y="3023411"/>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D0E699-DA49-42DC-BA35-ADED06CFB1D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6475551-BA9C-495C-9CCB-75F0425C24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6132150-CD3A-4415-933D-7458B9AAFF3B}"/>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39193A26-1AD0-45D6-B697-5BE8BA442B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06C258-79B3-47BE-923D-AC5FEBB08876}"/>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232422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D7688-10A3-4865-984B-B63836480ED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B8A49D8-B238-47AE-B9A4-3E63D4E68D9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58DF402-8157-4072-9948-B2D0454A84F8}"/>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A3797A0D-D253-4D26-BEB5-5F3971E7A29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AEFC7F-114C-45C0-BEA4-39555471CE0B}"/>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322132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818B712-EFB6-4AAA-B2F9-C9D72DA40EC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65C0F04-0E56-4838-969C-3A656D462A4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9C42783-DDF1-40BA-AF64-49834251F90A}"/>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13A359EC-0FB1-45F6-B4BE-2480F4B232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66EE92-1454-47D1-84E4-EDB2AAD84481}"/>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397571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E2D7B-90CF-41A2-9046-7A8856730FD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F5D9F72-362C-4A8C-9F08-572DEB310C6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801C6AA-7904-463E-8F95-858D18876A92}"/>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BD4C518C-BA11-4797-BE09-BBA7AC2553D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21A2DF-B624-41DD-8B4E-D2D14DAE9327}"/>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405075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5F58D2-FED5-422E-B1B3-3D7508CD4BF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CDC2152-D656-4284-91F2-7D22E6189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FAEFC4E-3402-4C1F-BA29-A930548FCB89}"/>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E8E09749-AC8C-418F-B924-B64205D12EF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2B6642-D6A0-478E-9737-8D5C6AE15B29}"/>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13615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9BCC22-9924-455E-92E2-852B6E1F2AD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DF0EFC4-BFCE-4E1A-BB85-710F6CF1139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5CC8686-59C4-4C73-8D8B-B775E3F4342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D86B6C8-5D21-44CE-B645-C239ED5283AD}"/>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99567EA0-F1B1-4655-8041-5BDDB924937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2A064D-36B7-4106-9681-F93BB5A6490E}"/>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253816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E59FA5-1BBF-4379-AEFD-5C1E3173951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663D524-7FF3-4002-B64C-9235BFA1B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5D89666-AD99-47D7-9388-610B247338E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1B03D1E-B907-4173-9F51-D6413049D4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C4DC322-CAE1-418F-B0F6-60FFC72D27B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AE72A3A-D77B-4044-9369-8F62F224CDA7}"/>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8" name="Tijdelijke aanduiding voor voettekst 7">
            <a:extLst>
              <a:ext uri="{FF2B5EF4-FFF2-40B4-BE49-F238E27FC236}">
                <a16:creationId xmlns:a16="http://schemas.microsoft.com/office/drawing/2014/main" id="{AA50E11D-59F4-4B96-9EF4-98B9FB4E307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561ABB0-0055-4A07-9DC4-1A48352869D0}"/>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227291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B1B188-734C-495F-976D-4192A911607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3CC7F2E-47AD-49CB-9ABC-9D238FB57562}"/>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4" name="Tijdelijke aanduiding voor voettekst 3">
            <a:extLst>
              <a:ext uri="{FF2B5EF4-FFF2-40B4-BE49-F238E27FC236}">
                <a16:creationId xmlns:a16="http://schemas.microsoft.com/office/drawing/2014/main" id="{CA8CCC11-E52C-471E-A459-FD42EA8BE9C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697146D-86E5-43B8-A04C-1D8F5D4FB6C1}"/>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56865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542CEFA-E7F8-4615-B8DF-9784C1DFE769}"/>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3" name="Tijdelijke aanduiding voor voettekst 2">
            <a:extLst>
              <a:ext uri="{FF2B5EF4-FFF2-40B4-BE49-F238E27FC236}">
                <a16:creationId xmlns:a16="http://schemas.microsoft.com/office/drawing/2014/main" id="{C5F742EA-32A1-4A50-8D1A-C9D04A32B83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0A16D33-A162-4D12-B44F-3501AFCC2DFC}"/>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240146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4B009-5A94-4FFF-9C29-07CE9D46D4D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40AE47C-BD43-4A91-BFEE-7F4083EC43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62B1E2C-CD58-42C5-835B-EBF6DCB06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34EF608-6BCF-4DC6-8F90-46A3517FDA42}"/>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DEFA47A7-F6BA-47AF-9A8C-C8A91EFA30F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F2A15F-B787-456E-A3C5-EBF331D4E6D5}"/>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304554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5A456-065A-4AB7-A43F-71C0623423F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1EA76E7-B4E6-4261-8954-CDE5AB574E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238987D-8438-43C0-A6F4-0286D8C07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966C961-019C-408C-84D2-7CEAB507D8BA}"/>
              </a:ext>
            </a:extLst>
          </p:cNvPr>
          <p:cNvSpPr>
            <a:spLocks noGrp="1"/>
          </p:cNvSpPr>
          <p:nvPr>
            <p:ph type="dt" sz="half" idx="10"/>
          </p:nvPr>
        </p:nvSpPr>
        <p:spPr/>
        <p:txBody>
          <a:bodyPr/>
          <a:lstStyle/>
          <a:p>
            <a:fld id="{F529D7B2-40BC-4001-BF16-0E815A698D2D}" type="datetimeFigureOut">
              <a:rPr lang="nl-NL" smtClean="0"/>
              <a:t>10-7-2020</a:t>
            </a:fld>
            <a:endParaRPr lang="nl-NL"/>
          </a:p>
        </p:txBody>
      </p:sp>
      <p:sp>
        <p:nvSpPr>
          <p:cNvPr id="6" name="Tijdelijke aanduiding voor voettekst 5">
            <a:extLst>
              <a:ext uri="{FF2B5EF4-FFF2-40B4-BE49-F238E27FC236}">
                <a16:creationId xmlns:a16="http://schemas.microsoft.com/office/drawing/2014/main" id="{A86CE14C-F9C3-40C8-BA65-94AFABE0ADA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84E6F90-1CE2-49F0-ABD2-99881EFB35D7}"/>
              </a:ext>
            </a:extLst>
          </p:cNvPr>
          <p:cNvSpPr>
            <a:spLocks noGrp="1"/>
          </p:cNvSpPr>
          <p:nvPr>
            <p:ph type="sldNum" sz="quarter" idx="12"/>
          </p:nvPr>
        </p:nvSpPr>
        <p:spPr/>
        <p:txBody>
          <a:bodyPr/>
          <a:lstStyle/>
          <a:p>
            <a:fld id="{AC781EE1-7DBB-4B22-9532-9E78135A81EA}" type="slidenum">
              <a:rPr lang="nl-NL" smtClean="0"/>
              <a:t>‹nr.›</a:t>
            </a:fld>
            <a:endParaRPr lang="nl-NL"/>
          </a:p>
        </p:txBody>
      </p:sp>
    </p:spTree>
    <p:extLst>
      <p:ext uri="{BB962C8B-B14F-4D97-AF65-F5344CB8AC3E}">
        <p14:creationId xmlns:p14="http://schemas.microsoft.com/office/powerpoint/2010/main" val="122379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377933F-CA14-434A-A19E-8BEE52F675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51B8FA9-D4C5-47FB-BB60-9B39B0F6CD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D4FA17-9A92-44E1-A3CC-46E6EB09F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9D7B2-40BC-4001-BF16-0E815A698D2D}" type="datetimeFigureOut">
              <a:rPr lang="nl-NL" smtClean="0"/>
              <a:t>10-7-2020</a:t>
            </a:fld>
            <a:endParaRPr lang="nl-NL"/>
          </a:p>
        </p:txBody>
      </p:sp>
      <p:sp>
        <p:nvSpPr>
          <p:cNvPr id="5" name="Tijdelijke aanduiding voor voettekst 4">
            <a:extLst>
              <a:ext uri="{FF2B5EF4-FFF2-40B4-BE49-F238E27FC236}">
                <a16:creationId xmlns:a16="http://schemas.microsoft.com/office/drawing/2014/main" id="{3258B8E2-948A-4B75-A5BC-2F75A49A41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B066551-F69E-44ED-8B1A-E7144DE18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81EE1-7DBB-4B22-9532-9E78135A81EA}" type="slidenum">
              <a:rPr lang="nl-NL" smtClean="0"/>
              <a:t>‹nr.›</a:t>
            </a:fld>
            <a:endParaRPr lang="nl-NL"/>
          </a:p>
        </p:txBody>
      </p:sp>
    </p:spTree>
    <p:extLst>
      <p:ext uri="{BB962C8B-B14F-4D97-AF65-F5344CB8AC3E}">
        <p14:creationId xmlns:p14="http://schemas.microsoft.com/office/powerpoint/2010/main" val="1097212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5515E3D-EBA0-49CB-B7C1-7D0C5E0034F4}"/>
              </a:ext>
            </a:extLst>
          </p:cNvPr>
          <p:cNvSpPr>
            <a:spLocks noGrp="1"/>
          </p:cNvSpPr>
          <p:nvPr>
            <p:ph type="ctrTitle"/>
          </p:nvPr>
        </p:nvSpPr>
        <p:spPr>
          <a:xfrm>
            <a:off x="4038600" y="1939159"/>
            <a:ext cx="7644627" cy="2751086"/>
          </a:xfrm>
        </p:spPr>
        <p:txBody>
          <a:bodyPr>
            <a:normAutofit/>
          </a:bodyPr>
          <a:lstStyle/>
          <a:p>
            <a:pPr algn="r"/>
            <a:r>
              <a:rPr lang="nl-NL" dirty="0"/>
              <a:t>Deelsessie nazorg</a:t>
            </a:r>
          </a:p>
        </p:txBody>
      </p:sp>
      <p:sp>
        <p:nvSpPr>
          <p:cNvPr id="3" name="Ondertitel 2">
            <a:extLst>
              <a:ext uri="{FF2B5EF4-FFF2-40B4-BE49-F238E27FC236}">
                <a16:creationId xmlns:a16="http://schemas.microsoft.com/office/drawing/2014/main" id="{2D2252CF-3DDF-4392-9BE3-4095E1F45B7E}"/>
              </a:ext>
            </a:extLst>
          </p:cNvPr>
          <p:cNvSpPr>
            <a:spLocks noGrp="1"/>
          </p:cNvSpPr>
          <p:nvPr>
            <p:ph type="subTitle" idx="1"/>
          </p:nvPr>
        </p:nvSpPr>
        <p:spPr>
          <a:xfrm>
            <a:off x="4038600" y="4782320"/>
            <a:ext cx="7644627" cy="1329443"/>
          </a:xfrm>
        </p:spPr>
        <p:txBody>
          <a:bodyPr>
            <a:normAutofit fontScale="85000" lnSpcReduction="20000"/>
          </a:bodyPr>
          <a:lstStyle/>
          <a:p>
            <a:pPr algn="r"/>
            <a:r>
              <a:rPr lang="nl-NL" sz="2200" dirty="0"/>
              <a:t>Jeugdhulp Friesland en William </a:t>
            </a:r>
            <a:r>
              <a:rPr lang="nl-NL" sz="2200" dirty="0" err="1"/>
              <a:t>Schrikker</a:t>
            </a:r>
            <a:r>
              <a:rPr lang="nl-NL" sz="2200" dirty="0"/>
              <a:t> Gezinsvormen (WSGV)</a:t>
            </a:r>
          </a:p>
          <a:p>
            <a:pPr algn="r"/>
            <a:r>
              <a:rPr lang="nl-NL" sz="2200" dirty="0" err="1"/>
              <a:t>Marrit</a:t>
            </a:r>
            <a:r>
              <a:rPr lang="nl-NL" sz="2200" dirty="0"/>
              <a:t> </a:t>
            </a:r>
            <a:r>
              <a:rPr lang="nl-NL" sz="2200" dirty="0" err="1"/>
              <a:t>Mooibroek-Tuma</a:t>
            </a:r>
            <a:r>
              <a:rPr lang="nl-NL" sz="2200" dirty="0"/>
              <a:t> en Sylvia van de </a:t>
            </a:r>
            <a:r>
              <a:rPr lang="nl-NL" sz="2200" dirty="0" err="1"/>
              <a:t>Cappelle</a:t>
            </a:r>
            <a:endParaRPr lang="nl-NL" sz="2200" dirty="0"/>
          </a:p>
          <a:p>
            <a:pPr algn="r"/>
            <a:r>
              <a:rPr lang="nl-NL" sz="2200" dirty="0"/>
              <a:t>Aanwezig vanuit landelijk projectteam: Maartje Gardeniers (NVP)</a:t>
            </a:r>
          </a:p>
          <a:p>
            <a:pPr algn="r"/>
            <a:r>
              <a:rPr lang="nl-NL" sz="2200" dirty="0"/>
              <a:t>23 juni 2020</a:t>
            </a:r>
          </a:p>
        </p:txBody>
      </p:sp>
    </p:spTree>
    <p:extLst>
      <p:ext uri="{BB962C8B-B14F-4D97-AF65-F5344CB8AC3E}">
        <p14:creationId xmlns:p14="http://schemas.microsoft.com/office/powerpoint/2010/main" val="202704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F2A53-17C0-43CE-BF6F-11CF44CCCF50}"/>
              </a:ext>
            </a:extLst>
          </p:cNvPr>
          <p:cNvSpPr>
            <a:spLocks noGrp="1"/>
          </p:cNvSpPr>
          <p:nvPr>
            <p:ph type="title"/>
          </p:nvPr>
        </p:nvSpPr>
        <p:spPr>
          <a:xfrm>
            <a:off x="838200" y="365125"/>
            <a:ext cx="10515600" cy="1325563"/>
          </a:xfrm>
        </p:spPr>
        <p:txBody>
          <a:bodyPr>
            <a:normAutofit/>
          </a:bodyPr>
          <a:lstStyle/>
          <a:p>
            <a:pPr algn="ctr"/>
            <a:r>
              <a:rPr lang="nl-NL" dirty="0"/>
              <a:t>Chat</a:t>
            </a:r>
            <a:br>
              <a:rPr lang="nl-NL" dirty="0"/>
            </a:br>
            <a:endParaRPr lang="nl-NL"/>
          </a:p>
        </p:txBody>
      </p:sp>
      <p:graphicFrame>
        <p:nvGraphicFramePr>
          <p:cNvPr id="5" name="Tijdelijke aanduiding voor inhoud 2">
            <a:extLst>
              <a:ext uri="{FF2B5EF4-FFF2-40B4-BE49-F238E27FC236}">
                <a16:creationId xmlns:a16="http://schemas.microsoft.com/office/drawing/2014/main" id="{7A2EE500-995D-4934-81D6-E618DFEA2A5E}"/>
              </a:ext>
            </a:extLst>
          </p:cNvPr>
          <p:cNvGraphicFramePr>
            <a:graphicFrameLocks noGrp="1"/>
          </p:cNvGraphicFramePr>
          <p:nvPr>
            <p:ph idx="1"/>
            <p:extLst>
              <p:ext uri="{D42A27DB-BD31-4B8C-83A1-F6EECF244321}">
                <p14:modId xmlns:p14="http://schemas.microsoft.com/office/powerpoint/2010/main" val="348952719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190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1466EB-B783-4BCB-9AF4-DFA92E9D0082}"/>
              </a:ext>
            </a:extLst>
          </p:cNvPr>
          <p:cNvSpPr>
            <a:spLocks noGrp="1"/>
          </p:cNvSpPr>
          <p:nvPr>
            <p:ph type="title"/>
          </p:nvPr>
        </p:nvSpPr>
        <p:spPr>
          <a:xfrm>
            <a:off x="1043631" y="809898"/>
            <a:ext cx="9942716" cy="1554480"/>
          </a:xfrm>
        </p:spPr>
        <p:txBody>
          <a:bodyPr anchor="ctr">
            <a:normAutofit/>
          </a:bodyPr>
          <a:lstStyle/>
          <a:p>
            <a:r>
              <a:rPr lang="nl-NL" sz="4800"/>
              <a:t>Wat is nazorg</a:t>
            </a:r>
          </a:p>
        </p:txBody>
      </p:sp>
      <p:sp>
        <p:nvSpPr>
          <p:cNvPr id="3" name="Tijdelijke aanduiding voor inhoud 2">
            <a:extLst>
              <a:ext uri="{FF2B5EF4-FFF2-40B4-BE49-F238E27FC236}">
                <a16:creationId xmlns:a16="http://schemas.microsoft.com/office/drawing/2014/main" id="{0E2AAABF-1A14-4F65-BFFF-8CD588AE499A}"/>
              </a:ext>
            </a:extLst>
          </p:cNvPr>
          <p:cNvSpPr>
            <a:spLocks noGrp="1"/>
          </p:cNvSpPr>
          <p:nvPr>
            <p:ph idx="1"/>
          </p:nvPr>
        </p:nvSpPr>
        <p:spPr>
          <a:xfrm>
            <a:off x="1045028" y="3017522"/>
            <a:ext cx="9941319" cy="3124658"/>
          </a:xfrm>
        </p:spPr>
        <p:txBody>
          <a:bodyPr anchor="ctr">
            <a:normAutofit/>
          </a:bodyPr>
          <a:lstStyle/>
          <a:p>
            <a:r>
              <a:rPr lang="nl-NL" sz="2400" dirty="0">
                <a:latin typeface="Calibri"/>
                <a:ea typeface="Calibri" panose="020F0502020204030204" pitchFamily="34" charset="0"/>
                <a:cs typeface="Times New Roman"/>
              </a:rPr>
              <a:t>Het bieden van een vorm van ondersteuning aan pleegouders wanneer een kind het pleeggezin verlaat of wanneer pleegouders aangeven te willen stoppen en een pleegzorgplaatsing beëindigd is of wordt. </a:t>
            </a:r>
            <a:br>
              <a:rPr lang="nl-NL" sz="2400" dirty="0">
                <a:ea typeface="+mn-lt"/>
                <a:cs typeface="Times New Roman"/>
              </a:rPr>
            </a:br>
            <a:r>
              <a:rPr lang="nl-NL" sz="2400" dirty="0">
                <a:ea typeface="+mn-lt"/>
                <a:cs typeface="Times New Roman"/>
              </a:rPr>
              <a:t>Nazorg</a:t>
            </a:r>
            <a:r>
              <a:rPr lang="nl-NL" sz="2400" dirty="0">
                <a:latin typeface="Calibri"/>
                <a:ea typeface="Calibri" panose="020F0502020204030204" pitchFamily="34" charset="0"/>
                <a:cs typeface="Times New Roman"/>
              </a:rPr>
              <a:t> wordt allereerst gezien als een belangrijk onderdeel van kwaliteit in onze zorg aan pleegouders en pleegkinderen. Daarnaast is het een uiting van klantrespect en is het gericht op de verbetering van de kwaliteit van de klantgerichtheid. </a:t>
            </a:r>
            <a:endParaRPr lang="nl-NL" sz="2400" dirty="0">
              <a:cs typeface="Calibri"/>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44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BB570B6-07F0-4004-9825-967BBD1CEAC8}"/>
              </a:ext>
            </a:extLst>
          </p:cNvPr>
          <p:cNvSpPr>
            <a:spLocks noGrp="1"/>
          </p:cNvSpPr>
          <p:nvPr>
            <p:ph type="title"/>
          </p:nvPr>
        </p:nvSpPr>
        <p:spPr>
          <a:xfrm>
            <a:off x="838200" y="365125"/>
            <a:ext cx="10515600" cy="1325563"/>
          </a:xfrm>
        </p:spPr>
        <p:txBody>
          <a:bodyPr>
            <a:normAutofit/>
          </a:bodyPr>
          <a:lstStyle/>
          <a:p>
            <a:r>
              <a:rPr lang="nl-NL" dirty="0"/>
              <a:t>Waarom nazorg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19A52BA9-CC70-46DB-85EB-0BA8360C52B7}"/>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nl-NL" dirty="0"/>
              <a:t>Onderzoek NJI en NVP: nazorg voor gestopte pleegouders schiet tekort. Hierdoor blijft eventuele ruimte bij pleegouders voor een nieuwe plaatsing ook onbenut. </a:t>
            </a:r>
          </a:p>
          <a:p>
            <a:r>
              <a:rPr lang="nl-NL" dirty="0"/>
              <a:t>Actieonderzoek</a:t>
            </a:r>
            <a:endParaRPr lang="nl-NL" dirty="0">
              <a:cs typeface="Calibri"/>
            </a:endParaRPr>
          </a:p>
          <a:p>
            <a:r>
              <a:rPr lang="nl-NL" dirty="0"/>
              <a:t>Uitval van pleegouders verminderen</a:t>
            </a:r>
          </a:p>
          <a:p>
            <a:r>
              <a:rPr lang="nl-NL" dirty="0"/>
              <a:t>Van specifiek aanbod naar breed aanbod</a:t>
            </a:r>
          </a:p>
          <a:p>
            <a:r>
              <a:rPr lang="nl-NL" dirty="0"/>
              <a:t>Voorkoming van een volgend breakdown bij pleegouders. </a:t>
            </a:r>
            <a:endParaRPr lang="nl-NL" dirty="0">
              <a:cs typeface="Calibri"/>
            </a:endParaRPr>
          </a:p>
        </p:txBody>
      </p:sp>
    </p:spTree>
    <p:extLst>
      <p:ext uri="{BB962C8B-B14F-4D97-AF65-F5344CB8AC3E}">
        <p14:creationId xmlns:p14="http://schemas.microsoft.com/office/powerpoint/2010/main" val="237149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70D3BE6-1A38-4C56-81F3-73A071447DE6}"/>
              </a:ext>
            </a:extLst>
          </p:cNvPr>
          <p:cNvSpPr>
            <a:spLocks noGrp="1"/>
          </p:cNvSpPr>
          <p:nvPr>
            <p:ph type="title"/>
          </p:nvPr>
        </p:nvSpPr>
        <p:spPr>
          <a:xfrm>
            <a:off x="686834" y="1153572"/>
            <a:ext cx="3200400" cy="4461163"/>
          </a:xfrm>
        </p:spPr>
        <p:txBody>
          <a:bodyPr>
            <a:normAutofit/>
          </a:bodyPr>
          <a:lstStyle/>
          <a:p>
            <a:r>
              <a:rPr lang="nl-NL">
                <a:solidFill>
                  <a:srgbClr val="FFFFFF"/>
                </a:solidFill>
              </a:rPr>
              <a:t>Nazorg Jeugdhulp Friesland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4ED41595-4D37-4394-A963-6ECAB3811075}"/>
              </a:ext>
            </a:extLst>
          </p:cNvPr>
          <p:cNvSpPr>
            <a:spLocks noGrp="1"/>
          </p:cNvSpPr>
          <p:nvPr>
            <p:ph idx="1"/>
          </p:nvPr>
        </p:nvSpPr>
        <p:spPr>
          <a:xfrm>
            <a:off x="4174139" y="548212"/>
            <a:ext cx="7610981" cy="5988185"/>
          </a:xfrm>
        </p:spPr>
        <p:txBody>
          <a:bodyPr vert="horz" lIns="91440" tIns="45720" rIns="91440" bIns="45720" rtlCol="0" anchor="ctr">
            <a:noAutofit/>
          </a:bodyPr>
          <a:lstStyle/>
          <a:p>
            <a:pPr marL="0" indent="0">
              <a:buNone/>
            </a:pPr>
            <a:r>
              <a:rPr lang="nl-NL" sz="2000" b="1" u="sng" dirty="0">
                <a:ea typeface="+mn-lt"/>
                <a:cs typeface="+mn-lt"/>
              </a:rPr>
              <a:t>Bijeenkomst 1: het inventarisatiegespre</a:t>
            </a:r>
            <a:r>
              <a:rPr lang="nl-NL" sz="2000" u="sng" dirty="0">
                <a:ea typeface="+mn-lt"/>
                <a:cs typeface="+mn-lt"/>
              </a:rPr>
              <a:t>k</a:t>
            </a:r>
            <a:r>
              <a:rPr lang="nl-NL" sz="2000" b="1" u="sng" dirty="0">
                <a:ea typeface="+mn-lt"/>
                <a:cs typeface="+mn-lt"/>
              </a:rPr>
              <a:t> (verliesdriehoek)</a:t>
            </a:r>
            <a:br>
              <a:rPr lang="nl-NL" sz="2000" u="sng" dirty="0">
                <a:ea typeface="+mn-lt"/>
                <a:cs typeface="+mn-lt"/>
              </a:rPr>
            </a:br>
            <a:r>
              <a:rPr lang="nl-NL" sz="2000" dirty="0">
                <a:ea typeface="+mn-lt"/>
                <a:cs typeface="+mn-lt"/>
              </a:rPr>
              <a:t>Door het tekenen van de verliesdriehoek kunnen pleegouders vertellen over belangrijke aspecten van de uitplaatsing en hun beleving en coping hierbij. </a:t>
            </a:r>
            <a:endParaRPr lang="nl-NL"/>
          </a:p>
          <a:p>
            <a:pPr marL="0" indent="0">
              <a:buNone/>
            </a:pPr>
            <a:r>
              <a:rPr lang="nl-NL" sz="2000" b="1" u="sng" dirty="0">
                <a:ea typeface="+mn-lt"/>
                <a:cs typeface="+mn-lt"/>
              </a:rPr>
              <a:t>Bijeenkomst 2: Duale Proces model </a:t>
            </a:r>
            <a:br>
              <a:rPr lang="nl-NL" sz="2000" u="sng" dirty="0">
                <a:ea typeface="+mn-lt"/>
                <a:cs typeface="+mn-lt"/>
              </a:rPr>
            </a:br>
            <a:r>
              <a:rPr lang="nl-NL" sz="2000" dirty="0">
                <a:ea typeface="+mn-lt"/>
                <a:cs typeface="+mn-lt"/>
              </a:rPr>
              <a:t>Er wordt </a:t>
            </a:r>
            <a:r>
              <a:rPr lang="nl-NL" sz="2000" dirty="0" err="1">
                <a:ea typeface="+mn-lt"/>
                <a:cs typeface="+mn-lt"/>
              </a:rPr>
              <a:t>psycho</a:t>
            </a:r>
            <a:r>
              <a:rPr lang="nl-NL" sz="2000" dirty="0">
                <a:ea typeface="+mn-lt"/>
                <a:cs typeface="+mn-lt"/>
              </a:rPr>
              <a:t>-educatie gegeven aan de hand van het Duale Proces Model (DPM).</a:t>
            </a:r>
            <a:endParaRPr lang="nl-NL" sz="2000">
              <a:cs typeface="Calibri"/>
            </a:endParaRPr>
          </a:p>
          <a:p>
            <a:pPr marL="0" indent="0">
              <a:buNone/>
            </a:pPr>
            <a:r>
              <a:rPr lang="nl-NL" sz="2000" b="1" u="sng" dirty="0">
                <a:ea typeface="+mn-lt"/>
                <a:cs typeface="+mn-lt"/>
              </a:rPr>
              <a:t>Bijeenkomst 3:</a:t>
            </a:r>
            <a:r>
              <a:rPr lang="nl-NL" sz="2000" u="sng" dirty="0">
                <a:ea typeface="+mn-lt"/>
                <a:cs typeface="+mn-lt"/>
              </a:rPr>
              <a:t> </a:t>
            </a:r>
            <a:r>
              <a:rPr lang="nl-NL" sz="2000" b="1" u="sng" dirty="0">
                <a:ea typeface="+mn-lt"/>
                <a:cs typeface="+mn-lt"/>
              </a:rPr>
              <a:t>DPM en aandacht voor de kinderen</a:t>
            </a:r>
            <a:br>
              <a:rPr lang="nl-NL" sz="2000" u="sng" dirty="0">
                <a:ea typeface="+mn-lt"/>
                <a:cs typeface="+mn-lt"/>
              </a:rPr>
            </a:br>
            <a:r>
              <a:rPr lang="nl-NL" sz="2000" dirty="0">
                <a:ea typeface="+mn-lt"/>
                <a:cs typeface="+mn-lt"/>
              </a:rPr>
              <a:t>Er wordt teruggekomen op gemaakte afspraken/effecten en besproken wat er nog nodig is. Ook is er aandacht voor de kinderen en de onderlinge communicatie. Er vindt </a:t>
            </a:r>
            <a:r>
              <a:rPr lang="nl-NL" sz="2000" dirty="0" err="1">
                <a:ea typeface="+mn-lt"/>
                <a:cs typeface="+mn-lt"/>
              </a:rPr>
              <a:t>psycho</a:t>
            </a:r>
            <a:r>
              <a:rPr lang="nl-NL" sz="2000" dirty="0">
                <a:ea typeface="+mn-lt"/>
                <a:cs typeface="+mn-lt"/>
              </a:rPr>
              <a:t>-educatie plaats over reacties bij stress en trauma bij uitgeplaatste pleegkind maar ook aan (pleeg)kinderen die nog in het (pleeg)gezin wonen</a:t>
            </a:r>
          </a:p>
          <a:p>
            <a:pPr marL="0" indent="0">
              <a:buNone/>
            </a:pPr>
            <a:r>
              <a:rPr lang="nl-NL" sz="2000" b="1" u="sng" dirty="0">
                <a:ea typeface="+mn-lt"/>
                <a:cs typeface="+mn-lt"/>
              </a:rPr>
              <a:t>Bijeenkomst 4: de afronding</a:t>
            </a:r>
            <a:br>
              <a:rPr lang="nl-NL" sz="2000" u="sng" dirty="0">
                <a:ea typeface="+mn-lt"/>
                <a:cs typeface="+mn-lt"/>
              </a:rPr>
            </a:br>
            <a:r>
              <a:rPr lang="nl-NL" sz="2000" dirty="0">
                <a:ea typeface="+mn-lt"/>
                <a:cs typeface="+mn-lt"/>
              </a:rPr>
              <a:t>Na terugblik wordt gekeken of de nazorg voldoende heeft opgeleverd of dat doorverwijzing aan de orde is. Ook worden vervolgafspraken gemaakt aangaande het pleegouderschap. (wel/niet doorgaan; type en tempo herplaatsingen en opnemen aandachtspunten in pleegouderbegeleidingsplan)</a:t>
            </a:r>
          </a:p>
          <a:p>
            <a:endParaRPr lang="nl-NL" dirty="0">
              <a:cs typeface="Calibri"/>
            </a:endParaRPr>
          </a:p>
        </p:txBody>
      </p:sp>
    </p:spTree>
    <p:extLst>
      <p:ext uri="{BB962C8B-B14F-4D97-AF65-F5344CB8AC3E}">
        <p14:creationId xmlns:p14="http://schemas.microsoft.com/office/powerpoint/2010/main" val="360300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62E2BA-C780-4E91-B2CD-7CF9C8B8FD5E}"/>
              </a:ext>
            </a:extLst>
          </p:cNvPr>
          <p:cNvSpPr>
            <a:spLocks noGrp="1"/>
          </p:cNvSpPr>
          <p:nvPr>
            <p:ph type="title"/>
          </p:nvPr>
        </p:nvSpPr>
        <p:spPr/>
        <p:txBody>
          <a:bodyPr/>
          <a:lstStyle/>
          <a:p>
            <a:r>
              <a:rPr lang="nl-NL" dirty="0"/>
              <a:t>Nazorg WSGV</a:t>
            </a:r>
          </a:p>
        </p:txBody>
      </p:sp>
      <p:graphicFrame>
        <p:nvGraphicFramePr>
          <p:cNvPr id="4" name="Tijdelijke aanduiding voor inhoud 3">
            <a:extLst>
              <a:ext uri="{FF2B5EF4-FFF2-40B4-BE49-F238E27FC236}">
                <a16:creationId xmlns:a16="http://schemas.microsoft.com/office/drawing/2014/main" id="{5194361E-E09C-4852-AFD7-C310028F538F}"/>
              </a:ext>
            </a:extLst>
          </p:cNvPr>
          <p:cNvGraphicFramePr>
            <a:graphicFrameLocks noGrp="1"/>
          </p:cNvGraphicFramePr>
          <p:nvPr>
            <p:ph idx="1"/>
            <p:extLst>
              <p:ext uri="{D42A27DB-BD31-4B8C-83A1-F6EECF244321}">
                <p14:modId xmlns:p14="http://schemas.microsoft.com/office/powerpoint/2010/main" val="2298514255"/>
              </p:ext>
            </p:extLst>
          </p:nvPr>
        </p:nvGraphicFramePr>
        <p:xfrm>
          <a:off x="838200" y="1474839"/>
          <a:ext cx="10739284" cy="4896464"/>
        </p:xfrm>
        <a:graphic>
          <a:graphicData uri="http://schemas.openxmlformats.org/drawingml/2006/table">
            <a:tbl>
              <a:tblPr firstRow="1" firstCol="1" bandRow="1"/>
              <a:tblGrid>
                <a:gridCol w="2684228">
                  <a:extLst>
                    <a:ext uri="{9D8B030D-6E8A-4147-A177-3AD203B41FA5}">
                      <a16:colId xmlns:a16="http://schemas.microsoft.com/office/drawing/2014/main" val="837842409"/>
                    </a:ext>
                  </a:extLst>
                </a:gridCol>
                <a:gridCol w="2684228">
                  <a:extLst>
                    <a:ext uri="{9D8B030D-6E8A-4147-A177-3AD203B41FA5}">
                      <a16:colId xmlns:a16="http://schemas.microsoft.com/office/drawing/2014/main" val="4260905748"/>
                    </a:ext>
                  </a:extLst>
                </a:gridCol>
                <a:gridCol w="2685414">
                  <a:extLst>
                    <a:ext uri="{9D8B030D-6E8A-4147-A177-3AD203B41FA5}">
                      <a16:colId xmlns:a16="http://schemas.microsoft.com/office/drawing/2014/main" val="2946413509"/>
                    </a:ext>
                  </a:extLst>
                </a:gridCol>
                <a:gridCol w="2685414">
                  <a:extLst>
                    <a:ext uri="{9D8B030D-6E8A-4147-A177-3AD203B41FA5}">
                      <a16:colId xmlns:a16="http://schemas.microsoft.com/office/drawing/2014/main" val="276690046"/>
                    </a:ext>
                  </a:extLst>
                </a:gridCol>
              </a:tblGrid>
              <a:tr h="803858">
                <a:tc>
                  <a:txBody>
                    <a:bodyPr/>
                    <a:lstStyle/>
                    <a:p>
                      <a:pPr>
                        <a:lnSpc>
                          <a:spcPct val="107000"/>
                        </a:lnSpc>
                        <a:spcAft>
                          <a:spcPts val="0"/>
                        </a:spcAft>
                      </a:pPr>
                      <a:r>
                        <a:rPr lang="nl-NL" sz="1800" b="1">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Nazorg</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1-ste contact</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2-de contact</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3-de contact</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504945"/>
                  </a:ext>
                </a:extLst>
              </a:tr>
              <a:tr h="1873965">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Wanneer:</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ALTIJD</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Telefonisch binnen </a:t>
                      </a:r>
                    </a:p>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1 dag tot uiterlijk        1 week</a:t>
                      </a:r>
                      <a:r>
                        <a:rPr lang="nl-NL" sz="1800">
                          <a:effectLst/>
                          <a:latin typeface="Calibri" panose="020F0502020204030204" pitchFamily="34" charset="0"/>
                          <a:ea typeface="Calibri" panose="020F0502020204030204" pitchFamily="34" charset="0"/>
                          <a:cs typeface="Times New Roman" panose="02020603050405020304" pitchFamily="18" charset="0"/>
                        </a:rPr>
                        <a:t> na uitplaatsing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IN AFSTEMMING</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Telefonisch of huisbezoek. Tussen </a:t>
                      </a:r>
                    </a:p>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1 - 8 weken</a:t>
                      </a:r>
                      <a:r>
                        <a:rPr lang="nl-NL" sz="1800">
                          <a:effectLst/>
                          <a:latin typeface="Calibri" panose="020F0502020204030204" pitchFamily="34" charset="0"/>
                          <a:ea typeface="Calibri" panose="020F0502020204030204" pitchFamily="34" charset="0"/>
                          <a:cs typeface="Times New Roman" panose="02020603050405020304" pitchFamily="18" charset="0"/>
                        </a:rPr>
                        <a:t> na uitplaatsing.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IN AFSTEMMING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Telefonisch of huisbezoek. </a:t>
                      </a:r>
                      <a:r>
                        <a:rPr lang="nl-NL" sz="1800" b="1">
                          <a:effectLst/>
                          <a:latin typeface="Calibri" panose="020F0502020204030204" pitchFamily="34" charset="0"/>
                          <a:ea typeface="Calibri" panose="020F0502020204030204" pitchFamily="34" charset="0"/>
                          <a:cs typeface="Times New Roman" panose="02020603050405020304" pitchFamily="18" charset="0"/>
                        </a:rPr>
                        <a:t>Binnen 6 maanden</a:t>
                      </a:r>
                      <a:r>
                        <a:rPr lang="nl-NL" sz="1800">
                          <a:effectLst/>
                          <a:latin typeface="Calibri" panose="020F0502020204030204" pitchFamily="34" charset="0"/>
                          <a:ea typeface="Calibri" panose="020F0502020204030204" pitchFamily="34" charset="0"/>
                          <a:cs typeface="Times New Roman" panose="02020603050405020304" pitchFamily="18" charset="0"/>
                        </a:rPr>
                        <a:t> na uitplaatsing.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752836"/>
                  </a:ext>
                </a:extLst>
              </a:tr>
              <a:tr h="1495827">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Doel:</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Aanhoren ervaring uitplaatsing pleegkind. Huisbezoek plannen.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Bespreken van de doelen 1-5 + bedankje aan pleegouders. (bv  bloemen)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Bespreken van de doelen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74616"/>
                  </a:ext>
                </a:extLst>
              </a:tr>
              <a:tr h="361407">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Wie</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pleegzorgwerker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pleegzorgwerker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pleegzorgwerker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05557"/>
                  </a:ext>
                </a:extLst>
              </a:tr>
              <a:tr h="361407">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Tijdsinvestering:</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1 uur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4 uur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4 uur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58895"/>
                  </a:ext>
                </a:extLst>
              </a:tr>
            </a:tbl>
          </a:graphicData>
        </a:graphic>
      </p:graphicFrame>
    </p:spTree>
    <p:extLst>
      <p:ext uri="{BB962C8B-B14F-4D97-AF65-F5344CB8AC3E}">
        <p14:creationId xmlns:p14="http://schemas.microsoft.com/office/powerpoint/2010/main" val="138655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17DC30-56A3-47D0-B2AF-928F5EE243B8}"/>
              </a:ext>
            </a:extLst>
          </p:cNvPr>
          <p:cNvSpPr>
            <a:spLocks noGrp="1"/>
          </p:cNvSpPr>
          <p:nvPr>
            <p:ph type="title"/>
          </p:nvPr>
        </p:nvSpPr>
        <p:spPr/>
        <p:txBody>
          <a:bodyPr/>
          <a:lstStyle/>
          <a:p>
            <a:r>
              <a:rPr lang="nl-NL" dirty="0"/>
              <a:t>Nazorg WSGV</a:t>
            </a:r>
          </a:p>
        </p:txBody>
      </p:sp>
      <p:graphicFrame>
        <p:nvGraphicFramePr>
          <p:cNvPr id="7" name="Tijdelijke aanduiding voor inhoud 6">
            <a:extLst>
              <a:ext uri="{FF2B5EF4-FFF2-40B4-BE49-F238E27FC236}">
                <a16:creationId xmlns:a16="http://schemas.microsoft.com/office/drawing/2014/main" id="{1D9C3D38-52F2-4456-ACAD-1BBB24746849}"/>
              </a:ext>
            </a:extLst>
          </p:cNvPr>
          <p:cNvGraphicFramePr>
            <a:graphicFrameLocks noGrp="1"/>
          </p:cNvGraphicFramePr>
          <p:nvPr>
            <p:ph idx="1"/>
            <p:extLst>
              <p:ext uri="{D42A27DB-BD31-4B8C-83A1-F6EECF244321}">
                <p14:modId xmlns:p14="http://schemas.microsoft.com/office/powerpoint/2010/main" val="4282263258"/>
              </p:ext>
            </p:extLst>
          </p:nvPr>
        </p:nvGraphicFramePr>
        <p:xfrm>
          <a:off x="884903" y="1504334"/>
          <a:ext cx="9660195" cy="4660490"/>
        </p:xfrm>
        <a:graphic>
          <a:graphicData uri="http://schemas.openxmlformats.org/drawingml/2006/table">
            <a:tbl>
              <a:tblPr firstRow="1" firstCol="1" bandRow="1"/>
              <a:tblGrid>
                <a:gridCol w="1634739">
                  <a:extLst>
                    <a:ext uri="{9D8B030D-6E8A-4147-A177-3AD203B41FA5}">
                      <a16:colId xmlns:a16="http://schemas.microsoft.com/office/drawing/2014/main" val="2990217247"/>
                    </a:ext>
                  </a:extLst>
                </a:gridCol>
                <a:gridCol w="2628326">
                  <a:extLst>
                    <a:ext uri="{9D8B030D-6E8A-4147-A177-3AD203B41FA5}">
                      <a16:colId xmlns:a16="http://schemas.microsoft.com/office/drawing/2014/main" val="4151869107"/>
                    </a:ext>
                  </a:extLst>
                </a:gridCol>
                <a:gridCol w="2824566">
                  <a:extLst>
                    <a:ext uri="{9D8B030D-6E8A-4147-A177-3AD203B41FA5}">
                      <a16:colId xmlns:a16="http://schemas.microsoft.com/office/drawing/2014/main" val="2861379922"/>
                    </a:ext>
                  </a:extLst>
                </a:gridCol>
                <a:gridCol w="2572564">
                  <a:extLst>
                    <a:ext uri="{9D8B030D-6E8A-4147-A177-3AD203B41FA5}">
                      <a16:colId xmlns:a16="http://schemas.microsoft.com/office/drawing/2014/main" val="576776952"/>
                    </a:ext>
                  </a:extLst>
                </a:gridCol>
              </a:tblGrid>
              <a:tr h="865741">
                <a:tc>
                  <a:txBody>
                    <a:bodyPr/>
                    <a:lstStyle/>
                    <a:p>
                      <a:pPr>
                        <a:lnSpc>
                          <a:spcPct val="107000"/>
                        </a:lnSpc>
                        <a:spcAft>
                          <a:spcPts val="800"/>
                        </a:spcAft>
                      </a:pPr>
                      <a:r>
                        <a:rPr lang="nl-NL" sz="1600" b="1"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Nazorg</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Pleegouders stoppen tijdens proces van instroom en bemiddeling</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Afronden screening met negatief advies</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Overlijden pleegkind</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971128"/>
                  </a:ext>
                </a:extLst>
              </a:tr>
              <a:tr h="1324534">
                <a:tc>
                  <a:txBody>
                    <a:bodyPr/>
                    <a:lstStyle/>
                    <a:p>
                      <a:pPr>
                        <a:lnSpc>
                          <a:spcPct val="107000"/>
                        </a:lnSpc>
                        <a:spcAft>
                          <a:spcPts val="80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Wanneer</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ALTIJD</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Telefonisch binnen 4 weken na aankondiging  te stoppen.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ALTIJD</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Telefonisch binnen 4 weken na het adviesgesprek.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ALTIJD</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Afstemmen met pleegouders.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49234"/>
                  </a:ext>
                </a:extLst>
              </a:tr>
              <a:tr h="865741">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Doel</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 Checken of pleegouders vragen hebben.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Aansluiten bij behoefte pleegouders. Doel 1,2,3 en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Aansluiten bij behoefte pleegouders. Doel 1,2,3 en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6078"/>
                  </a:ext>
                </a:extLst>
              </a:tr>
              <a:tr h="1031633">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Wie</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Afdeling I&amp;B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Screener (bestand)</a:t>
                      </a:r>
                    </a:p>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Pleegzorgwerker (netwerk)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pleegzorgwerker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9624473"/>
                  </a:ext>
                </a:extLst>
              </a:tr>
              <a:tr h="572841">
                <a:tc>
                  <a:txBody>
                    <a:bodyPr/>
                    <a:lstStyle/>
                    <a:p>
                      <a:pPr>
                        <a:lnSpc>
                          <a:spcPct val="107000"/>
                        </a:lnSpc>
                        <a:spcAft>
                          <a:spcPts val="800"/>
                        </a:spcAft>
                      </a:pPr>
                      <a:r>
                        <a:rPr lang="nl-NL" sz="1600" b="1">
                          <a:effectLst/>
                          <a:latin typeface="Calibri" panose="020F0502020204030204" pitchFamily="34" charset="0"/>
                          <a:ea typeface="Calibri" panose="020F0502020204030204" pitchFamily="34" charset="0"/>
                          <a:cs typeface="Times New Roman" panose="02020603050405020304" pitchFamily="18" charset="0"/>
                        </a:rPr>
                        <a:t>Tijdinvestering</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1 ½  uur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a:effectLst/>
                          <a:latin typeface="Calibri" panose="020F0502020204030204" pitchFamily="34" charset="0"/>
                          <a:ea typeface="Calibri" panose="020F0502020204030204" pitchFamily="34" charset="0"/>
                          <a:cs typeface="Times New Roman" panose="02020603050405020304" pitchFamily="18" charset="0"/>
                        </a:rPr>
                        <a:t>1 ½  uur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l-NL" sz="1600" dirty="0">
                          <a:effectLst/>
                          <a:latin typeface="Calibri" panose="020F0502020204030204" pitchFamily="34" charset="0"/>
                          <a:ea typeface="Calibri" panose="020F0502020204030204" pitchFamily="34" charset="0"/>
                          <a:cs typeface="Times New Roman" panose="02020603050405020304" pitchFamily="18" charset="0"/>
                        </a:rPr>
                        <a:t>1-5 uur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7256345"/>
                  </a:ext>
                </a:extLst>
              </a:tr>
            </a:tbl>
          </a:graphicData>
        </a:graphic>
      </p:graphicFrame>
    </p:spTree>
    <p:extLst>
      <p:ext uri="{BB962C8B-B14F-4D97-AF65-F5344CB8AC3E}">
        <p14:creationId xmlns:p14="http://schemas.microsoft.com/office/powerpoint/2010/main" val="94897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8028A8F-9A77-4685-A7D7-0DC5B2B79D1A}"/>
              </a:ext>
            </a:extLst>
          </p:cNvPr>
          <p:cNvSpPr>
            <a:spLocks noGrp="1"/>
          </p:cNvSpPr>
          <p:nvPr>
            <p:ph type="title"/>
          </p:nvPr>
        </p:nvSpPr>
        <p:spPr>
          <a:xfrm>
            <a:off x="686834" y="1153572"/>
            <a:ext cx="3200400" cy="4461163"/>
          </a:xfrm>
        </p:spPr>
        <p:txBody>
          <a:bodyPr>
            <a:normAutofit/>
          </a:bodyPr>
          <a:lstStyle/>
          <a:p>
            <a:r>
              <a:rPr lang="nl-NL">
                <a:solidFill>
                  <a:srgbClr val="FFFFFF"/>
                </a:solidFill>
              </a:rPr>
              <a:t>Inzichten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4E8720C1-C380-483D-A2E0-827B42BE6EB2}"/>
              </a:ext>
            </a:extLst>
          </p:cNvPr>
          <p:cNvSpPr>
            <a:spLocks noGrp="1"/>
          </p:cNvSpPr>
          <p:nvPr>
            <p:ph idx="1"/>
          </p:nvPr>
        </p:nvSpPr>
        <p:spPr>
          <a:xfrm>
            <a:off x="4447308" y="591344"/>
            <a:ext cx="6906491" cy="5585619"/>
          </a:xfrm>
        </p:spPr>
        <p:txBody>
          <a:bodyPr anchor="ctr">
            <a:normAutofit/>
          </a:bodyPr>
          <a:lstStyle/>
          <a:p>
            <a:r>
              <a:rPr lang="nl-NL" dirty="0"/>
              <a:t>Aandacht voor emotionele ondersteuning</a:t>
            </a:r>
          </a:p>
          <a:p>
            <a:r>
              <a:rPr lang="nl-NL" dirty="0"/>
              <a:t>Psycho-educatie duaal verliesmodel</a:t>
            </a:r>
          </a:p>
          <a:p>
            <a:r>
              <a:rPr lang="nl-NL" dirty="0"/>
              <a:t>Werkwijze is prettig en duidelijk</a:t>
            </a:r>
          </a:p>
          <a:p>
            <a:endParaRPr lang="nl-NL" dirty="0"/>
          </a:p>
        </p:txBody>
      </p:sp>
    </p:spTree>
    <p:extLst>
      <p:ext uri="{BB962C8B-B14F-4D97-AF65-F5344CB8AC3E}">
        <p14:creationId xmlns:p14="http://schemas.microsoft.com/office/powerpoint/2010/main" val="23217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E248E8D-751C-4EE6-AD7E-0DA15E5F58C3}"/>
              </a:ext>
            </a:extLst>
          </p:cNvPr>
          <p:cNvSpPr>
            <a:spLocks noGrp="1"/>
          </p:cNvSpPr>
          <p:nvPr>
            <p:ph type="title"/>
          </p:nvPr>
        </p:nvSpPr>
        <p:spPr>
          <a:xfrm>
            <a:off x="686834" y="591344"/>
            <a:ext cx="3200400" cy="5585619"/>
          </a:xfrm>
        </p:spPr>
        <p:txBody>
          <a:bodyPr>
            <a:normAutofit/>
          </a:bodyPr>
          <a:lstStyle/>
          <a:p>
            <a:r>
              <a:rPr lang="nl-NL">
                <a:solidFill>
                  <a:srgbClr val="FFFFFF"/>
                </a:solidFill>
              </a:rPr>
              <a:t>Hobbels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ijdelijke aanduiding voor inhoud 2">
            <a:extLst>
              <a:ext uri="{FF2B5EF4-FFF2-40B4-BE49-F238E27FC236}">
                <a16:creationId xmlns:a16="http://schemas.microsoft.com/office/drawing/2014/main" id="{099589BB-46F7-46F5-B88C-669CC2CCA33E}"/>
              </a:ext>
            </a:extLst>
          </p:cNvPr>
          <p:cNvSpPr>
            <a:spLocks noGrp="1"/>
          </p:cNvSpPr>
          <p:nvPr>
            <p:ph idx="1"/>
          </p:nvPr>
        </p:nvSpPr>
        <p:spPr>
          <a:xfrm>
            <a:off x="4447308" y="591344"/>
            <a:ext cx="6906491" cy="5585619"/>
          </a:xfrm>
        </p:spPr>
        <p:txBody>
          <a:bodyPr anchor="ctr">
            <a:normAutofit/>
          </a:bodyPr>
          <a:lstStyle/>
          <a:p>
            <a:r>
              <a:rPr lang="nl-NL"/>
              <a:t>Gemeente en financiën</a:t>
            </a:r>
          </a:p>
          <a:p>
            <a:r>
              <a:rPr lang="nl-NL"/>
              <a:t>Implementatie over het hele land</a:t>
            </a:r>
          </a:p>
          <a:p>
            <a:r>
              <a:rPr lang="nl-NL"/>
              <a:t>Veel aandacht voor praktische begeleiding aan pleegouders en kans op geringe emotionele ondersteuning</a:t>
            </a:r>
          </a:p>
        </p:txBody>
      </p:sp>
    </p:spTree>
    <p:extLst>
      <p:ext uri="{BB962C8B-B14F-4D97-AF65-F5344CB8AC3E}">
        <p14:creationId xmlns:p14="http://schemas.microsoft.com/office/powerpoint/2010/main" val="95318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F127D4-7D62-479B-A295-850AC019AE5C}"/>
              </a:ext>
            </a:extLst>
          </p:cNvPr>
          <p:cNvSpPr>
            <a:spLocks noGrp="1"/>
          </p:cNvSpPr>
          <p:nvPr>
            <p:ph type="title"/>
          </p:nvPr>
        </p:nvSpPr>
        <p:spPr>
          <a:xfrm>
            <a:off x="686834" y="1153572"/>
            <a:ext cx="3200400" cy="4461163"/>
          </a:xfrm>
        </p:spPr>
        <p:txBody>
          <a:bodyPr>
            <a:normAutofit/>
          </a:bodyPr>
          <a:lstStyle/>
          <a:p>
            <a:r>
              <a:rPr lang="nl-NL">
                <a:solidFill>
                  <a:srgbClr val="FFFFFF"/>
                </a:solidFill>
              </a:rPr>
              <a:t>Dus: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646836B2-CD41-4F87-9611-75857405AF9F}"/>
              </a:ext>
            </a:extLst>
          </p:cNvPr>
          <p:cNvSpPr>
            <a:spLocks noGrp="1"/>
          </p:cNvSpPr>
          <p:nvPr>
            <p:ph idx="1"/>
          </p:nvPr>
        </p:nvSpPr>
        <p:spPr>
          <a:xfrm>
            <a:off x="4447308" y="591344"/>
            <a:ext cx="6906491" cy="5585619"/>
          </a:xfrm>
        </p:spPr>
        <p:txBody>
          <a:bodyPr anchor="ctr">
            <a:normAutofit lnSpcReduction="10000"/>
          </a:bodyPr>
          <a:lstStyle/>
          <a:p>
            <a:r>
              <a:rPr lang="nl-NL" dirty="0"/>
              <a:t>Nazorg is belangrijk en noodzakelijk</a:t>
            </a:r>
          </a:p>
          <a:p>
            <a:pPr>
              <a:buFont typeface="Courier New" panose="02070309020205020404" pitchFamily="49" charset="0"/>
              <a:buChar char="o"/>
            </a:pPr>
            <a:r>
              <a:rPr lang="nl-NL" dirty="0"/>
              <a:t>Aandacht en erkenning geven</a:t>
            </a:r>
          </a:p>
          <a:p>
            <a:pPr>
              <a:buFont typeface="Courier New" panose="02070309020205020404" pitchFamily="49" charset="0"/>
              <a:buChar char="o"/>
            </a:pPr>
            <a:r>
              <a:rPr lang="nl-NL" dirty="0"/>
              <a:t>Uitval pleegouders verminderen</a:t>
            </a:r>
          </a:p>
          <a:p>
            <a:pPr>
              <a:buFont typeface="Courier New" panose="02070309020205020404" pitchFamily="49" charset="0"/>
              <a:buChar char="o"/>
            </a:pPr>
            <a:endParaRPr lang="nl-NL" dirty="0"/>
          </a:p>
          <a:p>
            <a:r>
              <a:rPr lang="nl-NL" dirty="0"/>
              <a:t>Verschillende vormen van nazorg</a:t>
            </a:r>
          </a:p>
          <a:p>
            <a:pPr>
              <a:buFont typeface="Courier New" panose="02070309020205020404" pitchFamily="49" charset="0"/>
              <a:buChar char="o"/>
            </a:pPr>
            <a:r>
              <a:rPr lang="nl-NL" dirty="0"/>
              <a:t>Aparte module</a:t>
            </a:r>
          </a:p>
          <a:p>
            <a:pPr>
              <a:buFont typeface="Courier New" panose="02070309020205020404" pitchFamily="49" charset="0"/>
              <a:buChar char="o"/>
            </a:pPr>
            <a:r>
              <a:rPr lang="nl-NL" dirty="0"/>
              <a:t>Laagdrempelige insteek</a:t>
            </a:r>
          </a:p>
          <a:p>
            <a:pPr marL="0" indent="0">
              <a:buNone/>
            </a:pPr>
            <a:endParaRPr lang="nl-NL" dirty="0"/>
          </a:p>
          <a:p>
            <a:r>
              <a:rPr lang="nl-NL" dirty="0"/>
              <a:t>Eerste opbrengsten</a:t>
            </a:r>
          </a:p>
          <a:p>
            <a:pPr>
              <a:buFont typeface="Courier New" panose="02070309020205020404" pitchFamily="49" charset="0"/>
              <a:buChar char="o"/>
            </a:pPr>
            <a:r>
              <a:rPr lang="nl-NL" dirty="0"/>
              <a:t>Kaders/ werkwijze</a:t>
            </a:r>
          </a:p>
          <a:p>
            <a:pPr>
              <a:buFont typeface="Courier New" panose="02070309020205020404" pitchFamily="49" charset="0"/>
              <a:buChar char="o"/>
            </a:pPr>
            <a:r>
              <a:rPr lang="nl-NL" dirty="0"/>
              <a:t>Aandacht voor pleeg</a:t>
            </a:r>
            <a:r>
              <a:rPr lang="nl-NL" b="1" dirty="0"/>
              <a:t>gezin</a:t>
            </a:r>
          </a:p>
        </p:txBody>
      </p:sp>
    </p:spTree>
    <p:extLst>
      <p:ext uri="{BB962C8B-B14F-4D97-AF65-F5344CB8AC3E}">
        <p14:creationId xmlns:p14="http://schemas.microsoft.com/office/powerpoint/2010/main" val="7061119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359</Words>
  <Application>Microsoft Office PowerPoint</Application>
  <PresentationFormat>Breedbeeld</PresentationFormat>
  <Paragraphs>92</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Courier New</vt:lpstr>
      <vt:lpstr>Kantoorthema</vt:lpstr>
      <vt:lpstr>Deelsessie nazorg</vt:lpstr>
      <vt:lpstr>Wat is nazorg</vt:lpstr>
      <vt:lpstr>Waarom nazorg</vt:lpstr>
      <vt:lpstr>Nazorg Jeugdhulp Friesland</vt:lpstr>
      <vt:lpstr>Nazorg WSGV</vt:lpstr>
      <vt:lpstr>Nazorg WSGV</vt:lpstr>
      <vt:lpstr>Inzichten</vt:lpstr>
      <vt:lpstr>Hobbels</vt:lpstr>
      <vt:lpstr>Dus:</vt:lpstr>
      <vt:lpstr>Chat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Deelsessie nazorg</dc:title>
  <dc:creator>Sylvia van de Cappelle</dc:creator>
  <cp:lastModifiedBy>Bergenhenegouwen, Harmke</cp:lastModifiedBy>
  <cp:revision>2</cp:revision>
  <dcterms:created xsi:type="dcterms:W3CDTF">2020-06-22T07:52:27Z</dcterms:created>
  <dcterms:modified xsi:type="dcterms:W3CDTF">2020-07-10T15:16:36Z</dcterms:modified>
</cp:coreProperties>
</file>