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C8394-2DCC-40F0-AD10-3DFE8828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C9568A-D636-4F5B-89FA-C530F7A6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62D250-225B-4739-9E84-B39034F8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077CE2-110B-410B-A643-0124EF5E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61041-95AB-4121-A57E-D180AE60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3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C27FC-6EB1-422F-996D-7768CD8D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3B06F0-0E1C-401C-80E3-E2CE4D597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754A9-B03D-48D0-998C-FE4C028B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1AF2E8-5715-4983-9975-B7B8606A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BAF07B-4D91-4654-980C-78C36BAA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4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1DD1DE-04C4-4CD7-A4E7-1156F9C85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604D36-091E-465D-AB10-4C12FCCFB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B4C5D1-B28E-4883-8A10-29C6E94E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C71AC-1951-4E2C-A83D-34A1A816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44A5FE-7F29-484D-A1EB-B7383D85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46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F3D06-C59D-4934-B903-87536786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996A9-6079-4B0C-9E43-F54CE59A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D896ED-A834-4501-8854-641EB361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9F321D-1087-439D-8772-6890F2C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05D0EF-1BB7-466B-AB27-6E7D4DC9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2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E4B21-3158-4424-B0CD-8FEE7121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6E4F37-F59C-42D2-95F7-9112390B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00EE38-2412-4D99-9B88-E5FA6C9A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842CAA-3929-4489-88B9-038ACDA7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65E8C3-D127-415C-B459-0268073F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A2998-3E75-4C74-80CD-1F52C17A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866126-E28E-4FA4-8359-A54AFB013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025F48-4967-4CE8-8C97-1A865318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5104AB-DCAF-4E22-824A-BA7E7A10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D2CDC0-3406-43FC-B4AE-5328F38F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96F787-BFC7-43DA-8960-95E6961B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80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AE2FE-20A9-4277-A714-4560D254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63126D-D7DC-49D1-A246-F7A01F05E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D0661D-B6A2-4079-983B-7D5329E70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96DA62-C43E-4C79-B263-0B098E794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366A6B-13EE-4964-AE9C-DB04FF61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C6B790-262C-4BE4-B5AA-9A52AC02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F7343E-C405-4DAE-84DC-C93FA2FD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34CA21E-C5C8-4405-909F-7A9D925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07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4D9D9-2C7A-4204-B1C1-48839FCC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0EE0A5-1823-41E1-8F22-F30C37D9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C412EF-755A-4BA9-A3DF-6ECB7688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0868CD-7108-4CA6-8F6E-D05A961E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2B15CA-13CE-41D1-B4C7-CED6A9B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9FC13-3F7E-4DE6-980B-269D124D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352982-5AE4-4559-B268-B67BFBF7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9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2F8E-D243-432F-A7CE-63C78D7A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53AE8-91AD-4467-A8A6-B840FE35F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36C958-C2F7-4243-B563-975157882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AF7D33-4365-41F9-A367-B23C4392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EF7181-3229-4022-A0AE-FE966818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ECE6A9-C6F6-4B90-805A-CEAC9830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0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45954-36EC-468E-915B-6009B484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00E874-A138-4728-9421-48663BFF8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D5C0F5-5658-4249-A433-B9BFFE85C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F95A36-AF08-49E8-90DA-B988D4C6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07A151-C694-47A0-9644-FD429FAD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E545F-D9F1-4438-B126-CF665DB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3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51362D-B346-4D1F-807A-32F31885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7DED40-CAE6-478E-A786-A5A45745B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B84B63-82A1-4437-BE74-ECEE98F53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ABBB-902E-4D95-A090-E5156F973826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EA3796-0FFF-4854-915B-5C3F97B6B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DE6EDC-031E-434C-9E3F-3483331F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DC2F-300B-45D0-8D72-C513C82C1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30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F28839-B5D2-47CD-9326-9F7AB6CA1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l-NL" b="1"/>
              <a:t>Extra ondersteuning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7E0396-DE2B-4F0C-AEAC-B3FAC3FF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92096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Maar, hoe doen we dat dan?</a:t>
            </a:r>
          </a:p>
          <a:p>
            <a:endParaRPr lang="nl-NL" dirty="0"/>
          </a:p>
          <a:p>
            <a:r>
              <a:rPr lang="nl-NL" sz="1800" dirty="0" err="1"/>
              <a:t>Pactum</a:t>
            </a:r>
            <a:endParaRPr lang="nl-NL" sz="1800" dirty="0"/>
          </a:p>
          <a:p>
            <a:r>
              <a:rPr lang="nl-NL" sz="1800" dirty="0"/>
              <a:t>Combinatie Jeugdzorg</a:t>
            </a:r>
          </a:p>
          <a:p>
            <a:r>
              <a:rPr lang="nl-NL" sz="1800" dirty="0"/>
              <a:t>Jeugdformaat</a:t>
            </a:r>
          </a:p>
        </p:txBody>
      </p:sp>
      <p:sp>
        <p:nvSpPr>
          <p:cNvPr id="23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7300E-E56F-4FB5-B18B-02E06CEF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Inhoud</a:t>
            </a:r>
          </a:p>
        </p:txBody>
      </p:sp>
      <p:sp>
        <p:nvSpPr>
          <p:cNvPr id="5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83786-B225-4360-86FD-B6A9C2DCA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Korte toelichting plannen en proces</a:t>
            </a:r>
          </a:p>
          <a:p>
            <a:r>
              <a:rPr lang="nl-NL" dirty="0" err="1"/>
              <a:t>Pactum</a:t>
            </a:r>
            <a:endParaRPr lang="nl-NL" dirty="0"/>
          </a:p>
          <a:p>
            <a:r>
              <a:rPr lang="nl-NL" dirty="0"/>
              <a:t>Combinatie Jeugdzorg</a:t>
            </a:r>
          </a:p>
          <a:p>
            <a:r>
              <a:rPr lang="nl-NL" dirty="0"/>
              <a:t>Jeugdformaat</a:t>
            </a:r>
          </a:p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</a:t>
            </a:r>
          </a:p>
          <a:p>
            <a:r>
              <a:rPr lang="nl-NL" dirty="0"/>
              <a:t>Randvoorwaarden</a:t>
            </a:r>
          </a:p>
          <a:p>
            <a:r>
              <a:rPr lang="nl-NL" dirty="0"/>
              <a:t>Vragen en tips</a:t>
            </a:r>
          </a:p>
        </p:txBody>
      </p:sp>
    </p:spTree>
    <p:extLst>
      <p:ext uri="{BB962C8B-B14F-4D97-AF65-F5344CB8AC3E}">
        <p14:creationId xmlns:p14="http://schemas.microsoft.com/office/powerpoint/2010/main" val="286216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238F-4167-4C30-BD4E-1FB274DF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2604" y="3775945"/>
            <a:ext cx="4912967" cy="945525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chemeClr val="accent6"/>
                </a:solidFill>
              </a:rPr>
              <a:t>Pactum</a:t>
            </a:r>
            <a:r>
              <a:rPr lang="nl-NL" dirty="0">
                <a:solidFill>
                  <a:schemeClr val="accent6"/>
                </a:solidFill>
              </a:rPr>
              <a:t> Plan en proces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06" y="392471"/>
            <a:ext cx="9903714" cy="62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8F9E6-0F3E-4ED4-B98A-5CEAE35C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Combinatie Jeugdzorg (Plan)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CB578-4B06-427A-B696-EA439B36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49"/>
            <a:ext cx="10515600" cy="4797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Inzetten op het versterken van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opvoedgedrag en draagkracht pleegouders </a:t>
            </a:r>
          </a:p>
          <a:p>
            <a:pPr marL="0" indent="0">
              <a:buNone/>
            </a:pPr>
            <a:r>
              <a:rPr lang="nl-NL" dirty="0"/>
              <a:t>			 </a:t>
            </a:r>
          </a:p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r>
              <a:rPr lang="nl-NL" dirty="0"/>
              <a:t>			 </a:t>
            </a:r>
            <a:r>
              <a:rPr lang="nl-NL" sz="2800" dirty="0">
                <a:solidFill>
                  <a:schemeClr val="accent2"/>
                </a:solidFill>
              </a:rPr>
              <a:t>1. Het tijdelijk meevaren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			van een pedagogisch medewerker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2. Inzet senior pleegouders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Ondersteuning van iemand met ervaring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en dezelfde achtergrond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4" name="Tijdelijke aanduiding voor inhoud 2" descr="Afbeelding met water, buiten, vaartuig, transport&#10;&#10;Beschrijving is gegenereerd met zeer hoge betrouwbaarheid">
            <a:extLst>
              <a:ext uri="{FF2B5EF4-FFF2-40B4-BE49-F238E27FC236}">
                <a16:creationId xmlns:a16="http://schemas.microsoft.com/office/drawing/2014/main" id="{D5191B5B-6A52-4746-AC52-7FF94A5A0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218" y="122053"/>
            <a:ext cx="3812582" cy="35386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D1E26F-3BEC-43B7-87B6-EABB3C873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48553"/>
            <a:ext cx="2406441" cy="1353417"/>
          </a:xfrm>
          <a:prstGeom prst="rect">
            <a:avLst/>
          </a:prstGeom>
        </p:spPr>
      </p:pic>
      <p:pic>
        <p:nvPicPr>
          <p:cNvPr id="6" name="Tijdelijke aanduiding voor inhoud 4" descr="Afbeelding met persoon, vrouw, muur, kleding&#10;&#10;Beschrijving is gegenereerd met zeer hoge betrouwbaarheid">
            <a:extLst>
              <a:ext uri="{FF2B5EF4-FFF2-40B4-BE49-F238E27FC236}">
                <a16:creationId xmlns:a16="http://schemas.microsoft.com/office/drawing/2014/main" id="{993E25A0-5441-4EC5-8B76-9227BA660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629" y="4301970"/>
            <a:ext cx="2190732" cy="1733873"/>
          </a:xfrm>
          <a:prstGeom prst="rect">
            <a:avLst/>
          </a:prstGeom>
        </p:spPr>
      </p:pic>
      <p:pic>
        <p:nvPicPr>
          <p:cNvPr id="7" name="Afbeelding 6" descr="Afbeelding met persoon, man, water, buiten&#10;&#10;Beschrijving is gegenereerd met zeer hoge betrouwbaarheid">
            <a:extLst>
              <a:ext uri="{FF2B5EF4-FFF2-40B4-BE49-F238E27FC236}">
                <a16:creationId xmlns:a16="http://schemas.microsoft.com/office/drawing/2014/main" id="{27BFE6C1-49DD-45E5-9AAF-716776B04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30" y="4452574"/>
            <a:ext cx="2190732" cy="14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238F-4167-4C30-BD4E-1FB274DF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 Jeugdzorg (proces)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EE44D-9DC1-4DB3-A550-A0EBE6A5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68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							</a:t>
            </a:r>
            <a:r>
              <a:rPr lang="nl-NL" dirty="0">
                <a:solidFill>
                  <a:schemeClr val="accent2"/>
                </a:solidFill>
              </a:rPr>
              <a:t>Flitsende start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					Snel gezorgd dat boot kon varen</a:t>
            </a:r>
          </a:p>
          <a:p>
            <a:pPr marL="0" indent="0">
              <a:buNone/>
            </a:pPr>
            <a:r>
              <a:rPr lang="nl-NL" dirty="0"/>
              <a:t>			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		Geen passagiers</a:t>
            </a:r>
          </a:p>
          <a:p>
            <a:pPr marL="0" indent="0">
              <a:buNone/>
            </a:pPr>
            <a:r>
              <a:rPr lang="nl-NL" dirty="0"/>
              <a:t>					</a:t>
            </a:r>
          </a:p>
          <a:p>
            <a:pPr marL="0" indent="0">
              <a:buNone/>
            </a:pPr>
            <a:r>
              <a:rPr lang="nl-NL" dirty="0"/>
              <a:t>					</a:t>
            </a:r>
          </a:p>
          <a:p>
            <a:pPr marL="0" indent="0">
              <a:buNone/>
            </a:pPr>
            <a:r>
              <a:rPr lang="nl-NL" dirty="0"/>
              <a:t>					</a:t>
            </a:r>
            <a:r>
              <a:rPr lang="nl-NL" dirty="0">
                <a:solidFill>
                  <a:schemeClr val="accent2"/>
                </a:solidFill>
              </a:rPr>
              <a:t>Boot wordt langzaam gevonden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					Mensen zijn bereid in te stappen</a:t>
            </a:r>
          </a:p>
        </p:txBody>
      </p:sp>
      <p:pic>
        <p:nvPicPr>
          <p:cNvPr id="4" name="Picture 2" descr="Deze spectaculaire speedboot van Lamborghini is maar liefst 2,2 ...">
            <a:extLst>
              <a:ext uri="{FF2B5EF4-FFF2-40B4-BE49-F238E27FC236}">
                <a16:creationId xmlns:a16="http://schemas.microsoft.com/office/drawing/2014/main" id="{73740719-EA34-4A4B-B9DD-DA6E852B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01575"/>
            <a:ext cx="4152254" cy="20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inicruise naar de Zaanse Schans met gratis consumptie! - gesloten ...">
            <a:extLst>
              <a:ext uri="{FF2B5EF4-FFF2-40B4-BE49-F238E27FC236}">
                <a16:creationId xmlns:a16="http://schemas.microsoft.com/office/drawing/2014/main" id="{3E67C0E6-0937-4D51-B5F2-91132B5B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51" y="4314152"/>
            <a:ext cx="3067373" cy="17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Sloepdelen: Vaar zelf met sloep in Amsterdam, Utrecht, Haarlem ...">
            <a:extLst>
              <a:ext uri="{FF2B5EF4-FFF2-40B4-BE49-F238E27FC236}">
                <a16:creationId xmlns:a16="http://schemas.microsoft.com/office/drawing/2014/main" id="{246A43D0-D189-4D42-AA33-EF494FAC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394" y="3098091"/>
            <a:ext cx="2872406" cy="17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Slapen in Rotterdam: Hotel New York - Reismuts.nl">
            <a:extLst>
              <a:ext uri="{FF2B5EF4-FFF2-40B4-BE49-F238E27FC236}">
                <a16:creationId xmlns:a16="http://schemas.microsoft.com/office/drawing/2014/main" id="{F29CF719-DC82-4284-983E-97312C5A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56" y="3098091"/>
            <a:ext cx="2739473" cy="18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5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C1D0F-45EC-4F72-90BF-DBF822D5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074"/>
          </a:xfrm>
        </p:spPr>
        <p:txBody>
          <a:bodyPr/>
          <a:lstStyle/>
          <a:p>
            <a:r>
              <a:rPr lang="nl-NL" dirty="0"/>
              <a:t>Jeugdformaat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5F4FB10-F3EA-4688-93C1-AEC0CA3BA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1183199"/>
            <a:ext cx="7582485" cy="56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A40CD-8C38-4A5F-81A0-6DC0D028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Lessons learned</a:t>
            </a:r>
          </a:p>
        </p:txBody>
      </p:sp>
      <p:sp>
        <p:nvSpPr>
          <p:cNvPr id="1042" name="Content Placeholder 1041">
            <a:extLst>
              <a:ext uri="{FF2B5EF4-FFF2-40B4-BE49-F238E27FC236}">
                <a16:creationId xmlns:a16="http://schemas.microsoft.com/office/drawing/2014/main" id="{8EC9AB13-3D00-49D6-AAD7-A3530D24E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62" y="2453407"/>
            <a:ext cx="4993455" cy="24190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Wat op basis van </a:t>
            </a:r>
            <a:r>
              <a:rPr lang="en-US" sz="2400" dirty="0" err="1"/>
              <a:t>theorie</a:t>
            </a:r>
            <a:r>
              <a:rPr lang="en-US" sz="2400" dirty="0"/>
              <a:t> het best </a:t>
            </a:r>
            <a:r>
              <a:rPr lang="en-US" sz="2400" dirty="0" err="1"/>
              <a:t>lijkt</a:t>
            </a:r>
            <a:r>
              <a:rPr lang="en-US" sz="2400" dirty="0"/>
              <a:t>, </a:t>
            </a:r>
            <a:r>
              <a:rPr lang="en-US" sz="2400" dirty="0" err="1"/>
              <a:t>werkt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altijd</a:t>
            </a:r>
            <a:r>
              <a:rPr lang="en-US" sz="2400" dirty="0"/>
              <a:t> in de </a:t>
            </a:r>
            <a:r>
              <a:rPr lang="en-US" sz="2400" dirty="0" err="1"/>
              <a:t>praktijk</a:t>
            </a:r>
            <a:endParaRPr lang="en-US" sz="24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Herhaling Foto's, Afbeeldingen En Stock Fotografie - 123RF">
            <a:extLst>
              <a:ext uri="{FF2B5EF4-FFF2-40B4-BE49-F238E27FC236}">
                <a16:creationId xmlns:a16="http://schemas.microsoft.com/office/drawing/2014/main" id="{456FA733-6CD5-4BBB-AD07-817A093C4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Praktische hulp - Zorgzaam Soest">
            <a:extLst>
              <a:ext uri="{FF2B5EF4-FFF2-40B4-BE49-F238E27FC236}">
                <a16:creationId xmlns:a16="http://schemas.microsoft.com/office/drawing/2014/main" id="{D4C272C1-F7B4-482F-B8E9-DF55B8281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-Ontwikkelingen, ideeën en kennis - Heliview PMS">
            <a:extLst>
              <a:ext uri="{FF2B5EF4-FFF2-40B4-BE49-F238E27FC236}">
                <a16:creationId xmlns:a16="http://schemas.microsoft.com/office/drawing/2014/main" id="{187644D8-8C47-45CF-887F-D1AE926F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53" r="16332"/>
          <a:stretch/>
        </p:blipFill>
        <p:spPr bwMode="auto">
          <a:xfrm>
            <a:off x="8278624" y="37466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Krijg motivatie om af te vallen in 3 stappen">
            <a:extLst>
              <a:ext uri="{FF2B5EF4-FFF2-40B4-BE49-F238E27FC236}">
                <a16:creationId xmlns:a16="http://schemas.microsoft.com/office/drawing/2014/main" id="{E99272C2-57CA-4505-B16B-17C4784FB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" r="2070" b="4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Puur by Eef - t' juiste moment? Soms is dat nu!! Boek nu... | Facebook">
            <a:extLst>
              <a:ext uri="{FF2B5EF4-FFF2-40B4-BE49-F238E27FC236}">
                <a16:creationId xmlns:a16="http://schemas.microsoft.com/office/drawing/2014/main" id="{4A74C67B-A3FD-430A-B84D-F12C8ABDC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06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6A4626-FD37-4358-BDB2-19D60965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592" y="978408"/>
            <a:ext cx="4434840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latin typeface="+mj-lt"/>
                <a:ea typeface="+mj-ea"/>
                <a:cs typeface="+mj-cs"/>
              </a:rPr>
              <a:t>Randvoorwaarden</a:t>
            </a:r>
          </a:p>
        </p:txBody>
      </p:sp>
      <p:pic>
        <p:nvPicPr>
          <p:cNvPr id="2050" name="Picture 2" descr="Samenwerken; waarom is dat zo moeilijk? - Multiraedt">
            <a:extLst>
              <a:ext uri="{FF2B5EF4-FFF2-40B4-BE49-F238E27FC236}">
                <a16:creationId xmlns:a16="http://schemas.microsoft.com/office/drawing/2014/main" id="{E81935FC-C65E-4FE7-8837-9423CEB7F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546" y="456825"/>
            <a:ext cx="221177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ggy bank - varken met munten, geïsoleerde vectorillustratie in ...">
            <a:extLst>
              <a:ext uri="{FF2B5EF4-FFF2-40B4-BE49-F238E27FC236}">
                <a16:creationId xmlns:a16="http://schemas.microsoft.com/office/drawing/2014/main" id="{EE7B4AA1-C59F-4C4C-A332-490F65EA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3379947" y="1221758"/>
            <a:ext cx="2788920" cy="20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ouden Sleutel Symbool Van Openheid Of Kennis Zeer Belangrijk ...">
            <a:extLst>
              <a:ext uri="{FF2B5EF4-FFF2-40B4-BE49-F238E27FC236}">
                <a16:creationId xmlns:a16="http://schemas.microsoft.com/office/drawing/2014/main" id="{4C404DF8-5B2A-41A6-9A32-857E20F89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379396" y="3437965"/>
            <a:ext cx="2788920" cy="20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ventiewaaier voor gemeenten | Movisie">
            <a:extLst>
              <a:ext uri="{FF2B5EF4-FFF2-40B4-BE49-F238E27FC236}">
                <a16:creationId xmlns:a16="http://schemas.microsoft.com/office/drawing/2014/main" id="{B1504B0B-A84F-4A82-9B51-20B3967B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3379948" y="3437965"/>
            <a:ext cx="2211532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19F72C9-562B-4942-927C-2D3E2921D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Content Placeholder 2059">
            <a:extLst>
              <a:ext uri="{FF2B5EF4-FFF2-40B4-BE49-F238E27FC236}">
                <a16:creationId xmlns:a16="http://schemas.microsoft.com/office/drawing/2014/main" id="{D3DA3BDE-DBE7-4738-88F4-7AD7ED65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592" y="2359152"/>
            <a:ext cx="4434840" cy="3429000"/>
          </a:xfrm>
        </p:spPr>
        <p:txBody>
          <a:bodyPr>
            <a:normAutofit/>
          </a:bodyPr>
          <a:lstStyle/>
          <a:p>
            <a:r>
              <a:rPr lang="en-US" sz="1900" dirty="0"/>
              <a:t>Key is </a:t>
            </a:r>
            <a:r>
              <a:rPr lang="en-US" sz="1900" dirty="0" err="1"/>
              <a:t>goede</a:t>
            </a:r>
            <a:r>
              <a:rPr lang="en-US" sz="1900" dirty="0"/>
              <a:t> </a:t>
            </a:r>
            <a:r>
              <a:rPr lang="en-US" sz="1900" dirty="0" err="1"/>
              <a:t>samenwerking</a:t>
            </a:r>
            <a:endParaRPr lang="en-US" sz="1900" dirty="0"/>
          </a:p>
          <a:p>
            <a:r>
              <a:rPr lang="en-US" sz="1900" dirty="0"/>
              <a:t>Intern </a:t>
            </a:r>
            <a:r>
              <a:rPr lang="en-US" sz="1900" dirty="0" err="1"/>
              <a:t>en</a:t>
            </a:r>
            <a:r>
              <a:rPr lang="en-US" sz="1900" dirty="0"/>
              <a:t> extern</a:t>
            </a:r>
          </a:p>
          <a:p>
            <a:r>
              <a:rPr lang="en-US" sz="1900" dirty="0" err="1"/>
              <a:t>Draagvlak</a:t>
            </a:r>
            <a:r>
              <a:rPr lang="en-US" sz="1900" dirty="0"/>
              <a:t> </a:t>
            </a:r>
            <a:r>
              <a:rPr lang="en-US" sz="1900" dirty="0" err="1"/>
              <a:t>bij</a:t>
            </a:r>
            <a:r>
              <a:rPr lang="en-US" sz="1900" dirty="0"/>
              <a:t> </a:t>
            </a:r>
            <a:r>
              <a:rPr lang="en-US" sz="1900" dirty="0" err="1"/>
              <a:t>directe</a:t>
            </a:r>
            <a:r>
              <a:rPr lang="en-US" sz="1900" dirty="0"/>
              <a:t> </a:t>
            </a:r>
            <a:r>
              <a:rPr lang="en-US" sz="1900" dirty="0" err="1"/>
              <a:t>lijn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</a:t>
            </a:r>
            <a:r>
              <a:rPr lang="en-US" sz="1900" dirty="0" err="1"/>
              <a:t>doelgroep</a:t>
            </a:r>
            <a:endParaRPr lang="en-US" sz="1900" dirty="0"/>
          </a:p>
          <a:p>
            <a:r>
              <a:rPr lang="en-US" sz="1900" dirty="0" err="1"/>
              <a:t>Herhaling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geduld</a:t>
            </a:r>
            <a:endParaRPr lang="en-US" sz="1900" dirty="0"/>
          </a:p>
          <a:p>
            <a:r>
              <a:rPr lang="en-US" sz="1900" dirty="0" err="1"/>
              <a:t>Voldoende</a:t>
            </a:r>
            <a:r>
              <a:rPr lang="en-US" sz="1900" dirty="0"/>
              <a:t> </a:t>
            </a:r>
            <a:r>
              <a:rPr lang="en-US" sz="1900" dirty="0" err="1"/>
              <a:t>middelen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5435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DA4879-7C97-47D8-8954-7F0E549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38174" y="639401"/>
            <a:ext cx="5374005" cy="5577162"/>
          </a:xfrm>
          <a:prstGeom prst="rect">
            <a:avLst/>
          </a:prstGeom>
          <a:solidFill>
            <a:srgbClr val="404040">
              <a:alpha val="92941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CBC530-E475-45CC-B9E0-8F5AD7FB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890907"/>
            <a:ext cx="4600575" cy="1156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Vragen en tips</a:t>
            </a:r>
          </a:p>
        </p:txBody>
      </p:sp>
      <p:sp>
        <p:nvSpPr>
          <p:cNvPr id="3084" name="Content Placeholder 3083">
            <a:extLst>
              <a:ext uri="{FF2B5EF4-FFF2-40B4-BE49-F238E27FC236}">
                <a16:creationId xmlns:a16="http://schemas.microsoft.com/office/drawing/2014/main" id="{A3A1F4A4-DFDF-4DF1-B329-A34B05FD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786598"/>
            <a:ext cx="4600575" cy="405222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Hoe </a:t>
            </a:r>
            <a:r>
              <a:rPr lang="en-US" sz="2400" dirty="0" err="1">
                <a:solidFill>
                  <a:srgbClr val="FFFFFF"/>
                </a:solidFill>
              </a:rPr>
              <a:t>kunnen</a:t>
            </a:r>
            <a:r>
              <a:rPr lang="en-US" sz="2400" dirty="0">
                <a:solidFill>
                  <a:srgbClr val="FFFFFF"/>
                </a:solidFill>
              </a:rPr>
              <a:t> we </a:t>
            </a:r>
            <a:r>
              <a:rPr lang="en-US" sz="2400" dirty="0" err="1">
                <a:solidFill>
                  <a:srgbClr val="FFFFFF"/>
                </a:solidFill>
              </a:rPr>
              <a:t>pleegouders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hulpverleners</a:t>
            </a:r>
            <a:r>
              <a:rPr lang="en-US" sz="2400" dirty="0">
                <a:solidFill>
                  <a:srgbClr val="FFFFFF"/>
                </a:solidFill>
              </a:rPr>
              <a:t> op </a:t>
            </a:r>
            <a:r>
              <a:rPr lang="en-US" sz="2400" dirty="0" err="1">
                <a:solidFill>
                  <a:srgbClr val="FFFFFF"/>
                </a:solidFill>
              </a:rPr>
              <a:t>tijd</a:t>
            </a:r>
            <a:r>
              <a:rPr lang="en-US" sz="2400" dirty="0">
                <a:solidFill>
                  <a:srgbClr val="FFFFFF"/>
                </a:solidFill>
              </a:rPr>
              <a:t> aan de bel </a:t>
            </a:r>
            <a:r>
              <a:rPr lang="en-US" sz="2400" dirty="0" err="1">
                <a:solidFill>
                  <a:srgbClr val="FFFFFF"/>
                </a:solidFill>
              </a:rPr>
              <a:t>laten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trekken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Hoe </a:t>
            </a:r>
            <a:r>
              <a:rPr lang="en-US" sz="2400" dirty="0" err="1">
                <a:solidFill>
                  <a:srgbClr val="FFFFFF"/>
                </a:solidFill>
              </a:rPr>
              <a:t>kunnen</a:t>
            </a:r>
            <a:r>
              <a:rPr lang="en-US" sz="2400" dirty="0">
                <a:solidFill>
                  <a:srgbClr val="FFFFFF"/>
                </a:solidFill>
              </a:rPr>
              <a:t> we </a:t>
            </a:r>
            <a:r>
              <a:rPr lang="en-US" sz="2400" dirty="0" err="1">
                <a:solidFill>
                  <a:srgbClr val="FFFFFF"/>
                </a:solidFill>
              </a:rPr>
              <a:t>bewustwording</a:t>
            </a:r>
            <a:r>
              <a:rPr lang="en-US" sz="2400" dirty="0">
                <a:solidFill>
                  <a:srgbClr val="FFFFFF"/>
                </a:solidFill>
              </a:rPr>
              <a:t> van </a:t>
            </a:r>
            <a:r>
              <a:rPr lang="en-US" sz="2400" dirty="0" err="1">
                <a:solidFill>
                  <a:srgbClr val="FFFFFF"/>
                </a:solidFill>
              </a:rPr>
              <a:t>problematiek</a:t>
            </a:r>
            <a:r>
              <a:rPr lang="en-US" sz="2400" dirty="0">
                <a:solidFill>
                  <a:srgbClr val="FFFFFF"/>
                </a:solidFill>
              </a:rPr>
              <a:t>, wat </a:t>
            </a:r>
            <a:r>
              <a:rPr lang="en-US" sz="2400" dirty="0" err="1">
                <a:solidFill>
                  <a:srgbClr val="FFFFFF"/>
                </a:solidFill>
              </a:rPr>
              <a:t>hierbij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nodig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mogelijk</a:t>
            </a:r>
            <a:r>
              <a:rPr lang="en-US" sz="2400" dirty="0">
                <a:solidFill>
                  <a:srgbClr val="FFFFFF"/>
                </a:solidFill>
              </a:rPr>
              <a:t> is </a:t>
            </a:r>
            <a:r>
              <a:rPr lang="en-US" sz="2400" dirty="0" err="1">
                <a:solidFill>
                  <a:srgbClr val="FFFFFF"/>
                </a:solidFill>
              </a:rPr>
              <a:t>vergroten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Hoe </a:t>
            </a:r>
            <a:r>
              <a:rPr lang="en-US" sz="2400" dirty="0" err="1">
                <a:solidFill>
                  <a:srgbClr val="FFFFFF"/>
                </a:solidFill>
              </a:rPr>
              <a:t>hebben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jullie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succesvol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vernieuwingen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doorgevoerd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Hebben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jullie</a:t>
            </a:r>
            <a:r>
              <a:rPr lang="en-US" sz="2400" dirty="0">
                <a:solidFill>
                  <a:srgbClr val="FFFFFF"/>
                </a:solidFill>
              </a:rPr>
              <a:t> tips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tricks om </a:t>
            </a:r>
            <a:r>
              <a:rPr lang="en-US" sz="2400" dirty="0" err="1">
                <a:solidFill>
                  <a:srgbClr val="FFFFFF"/>
                </a:solidFill>
              </a:rPr>
              <a:t>gemeenten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financieel</a:t>
            </a:r>
            <a:r>
              <a:rPr lang="en-US" sz="2400" dirty="0">
                <a:solidFill>
                  <a:srgbClr val="FFFFFF"/>
                </a:solidFill>
              </a:rPr>
              <a:t>) </a:t>
            </a:r>
            <a:r>
              <a:rPr lang="en-US" sz="2400" dirty="0" err="1">
                <a:solidFill>
                  <a:srgbClr val="FFFFFF"/>
                </a:solidFill>
              </a:rPr>
              <a:t>mee</a:t>
            </a:r>
            <a:r>
              <a:rPr lang="en-US" sz="2400" dirty="0">
                <a:solidFill>
                  <a:srgbClr val="FFFFFF"/>
                </a:solidFill>
              </a:rPr>
              <a:t> te </a:t>
            </a:r>
            <a:r>
              <a:rPr lang="en-US" sz="2400" dirty="0" err="1">
                <a:solidFill>
                  <a:srgbClr val="FFFFFF"/>
                </a:solidFill>
              </a:rPr>
              <a:t>krijgen</a:t>
            </a:r>
            <a:r>
              <a:rPr lang="en-US" sz="2400" dirty="0">
                <a:solidFill>
                  <a:srgbClr val="FFFFFF"/>
                </a:solidFill>
              </a:rPr>
              <a:t>?  </a:t>
            </a:r>
          </a:p>
        </p:txBody>
      </p:sp>
      <p:pic>
        <p:nvPicPr>
          <p:cNvPr id="3080" name="Picture 8" descr="Minister stelt medewerking aan NSE niet verplicht">
            <a:extLst>
              <a:ext uri="{FF2B5EF4-FFF2-40B4-BE49-F238E27FC236}">
                <a16:creationId xmlns:a16="http://schemas.microsoft.com/office/drawing/2014/main" id="{31481431-4D4A-432E-BD0A-6458FF88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4133" y="4571623"/>
            <a:ext cx="2400970" cy="18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man Being Management: van illusies naar bewustwording - MT.nl">
            <a:extLst>
              <a:ext uri="{FF2B5EF4-FFF2-40B4-BE49-F238E27FC236}">
                <a16:creationId xmlns:a16="http://schemas.microsoft.com/office/drawing/2014/main" id="{EF140C7F-122E-4575-8BF8-4931D0DD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36116" y="3631034"/>
            <a:ext cx="2434638" cy="13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erstbel kopen? Het grootste aanbod, laagste prijzen! - Feestbazaar.nl">
            <a:extLst>
              <a:ext uri="{FF2B5EF4-FFF2-40B4-BE49-F238E27FC236}">
                <a16:creationId xmlns:a16="http://schemas.microsoft.com/office/drawing/2014/main" id="{11A33E38-FEEF-4EAF-B79E-6CBA13D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4133" y="890907"/>
            <a:ext cx="1822184" cy="27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lazen klok van verouderd metaal D90 Bruce | Maisons du Monde">
            <a:extLst>
              <a:ext uri="{FF2B5EF4-FFF2-40B4-BE49-F238E27FC236}">
                <a16:creationId xmlns:a16="http://schemas.microsoft.com/office/drawing/2014/main" id="{8E80442F-CD72-498E-A10C-9D72FFC3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96952" y="485650"/>
            <a:ext cx="2434639" cy="24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117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143</Words>
  <Application>Microsoft Office PowerPoint</Application>
  <PresentationFormat>Breedbeeld</PresentationFormat>
  <Paragraphs>50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Extra ondersteuning</vt:lpstr>
      <vt:lpstr>Inhoud</vt:lpstr>
      <vt:lpstr>Pactum Plan en proces</vt:lpstr>
      <vt:lpstr>Combinatie Jeugdzorg (Plan)</vt:lpstr>
      <vt:lpstr>Combinatie Jeugdzorg (proces)</vt:lpstr>
      <vt:lpstr>Jeugdformaat</vt:lpstr>
      <vt:lpstr>Lessons learned</vt:lpstr>
      <vt:lpstr>Randvoorwaarden</vt:lpstr>
      <vt:lpstr>Vragen en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ondersteuning</dc:title>
  <dc:creator>Versteeg, Marianne</dc:creator>
  <cp:lastModifiedBy>Lierop, Rian van</cp:lastModifiedBy>
  <cp:revision>12</cp:revision>
  <dcterms:created xsi:type="dcterms:W3CDTF">2020-06-08T07:29:04Z</dcterms:created>
  <dcterms:modified xsi:type="dcterms:W3CDTF">2020-07-21T08:52:02Z</dcterms:modified>
</cp:coreProperties>
</file>