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59" r:id="rId3"/>
    <p:sldId id="261" r:id="rId4"/>
    <p:sldId id="262" r:id="rId5"/>
    <p:sldId id="269" r:id="rId6"/>
    <p:sldId id="270" r:id="rId7"/>
    <p:sldId id="264" r:id="rId8"/>
    <p:sldId id="271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90" d="100"/>
          <a:sy n="90" d="100"/>
        </p:scale>
        <p:origin x="4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258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413555-4B8F-4BC9-90ED-84207773EA64}" type="datetimeFigureOut">
              <a:rPr lang="nl-NL" smtClean="0"/>
              <a:t>10-7-2020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63167D-DD84-4481-B4F7-20410948F3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6575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6618">
              <a:defRPr/>
            </a:pPr>
            <a:fld id="{C94E8D62-D41F-6042-BCDF-79D228EFA10F}" type="slidenum">
              <a:rPr lang="en-US" smtClean="0">
                <a:solidFill>
                  <a:prstClr val="black"/>
                </a:solidFill>
                <a:latin typeface="Verdana Standaard" charset="0"/>
              </a:rPr>
              <a:pPr defTabSz="456618">
                <a:defRPr/>
              </a:pPr>
              <a:t>1</a:t>
            </a:fld>
            <a:endParaRPr lang="en-US" dirty="0">
              <a:solidFill>
                <a:prstClr val="black"/>
              </a:solidFill>
              <a:latin typeface="Verdana Standa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104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De beëindiging van een pleegzorgplaatsing die niet gepland en niet gewenst is.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Met het </a:t>
            </a:r>
            <a:r>
              <a:rPr lang="en-US" dirty="0" err="1"/>
              <a:t>actieonderzoek</a:t>
            </a:r>
            <a:r>
              <a:rPr lang="en-US" dirty="0"/>
              <a:t> </a:t>
            </a:r>
            <a:r>
              <a:rPr lang="en-US" dirty="0" err="1"/>
              <a:t>zetten</a:t>
            </a:r>
            <a:r>
              <a:rPr lang="en-US" dirty="0"/>
              <a:t> we in op:</a:t>
            </a:r>
          </a:p>
          <a:p>
            <a:pPr marL="228600" indent="-228600">
              <a:buAutoNum type="arabicPeriod"/>
            </a:pPr>
            <a:r>
              <a:rPr lang="en-US" dirty="0" err="1"/>
              <a:t>Vroegsignalering</a:t>
            </a:r>
            <a:r>
              <a:rPr lang="en-US" dirty="0"/>
              <a:t> (</a:t>
            </a:r>
            <a:r>
              <a:rPr lang="en-US" dirty="0" err="1"/>
              <a:t>daar</a:t>
            </a:r>
            <a:r>
              <a:rPr lang="en-US" baseline="0" dirty="0"/>
              <a:t> </a:t>
            </a:r>
            <a:r>
              <a:rPr lang="en-US" baseline="0" dirty="0" err="1"/>
              <a:t>gaat</a:t>
            </a:r>
            <a:r>
              <a:rPr lang="en-US" baseline="0" dirty="0"/>
              <a:t> het </a:t>
            </a:r>
            <a:r>
              <a:rPr lang="en-US" baseline="0" dirty="0" err="1"/>
              <a:t>vandaag</a:t>
            </a:r>
            <a:r>
              <a:rPr lang="en-US" baseline="0" dirty="0"/>
              <a:t> over)</a:t>
            </a:r>
          </a:p>
          <a:p>
            <a:pPr marL="228600" indent="-228600">
              <a:buAutoNum type="arabicPeriod"/>
            </a:pPr>
            <a:r>
              <a:rPr lang="en-US" baseline="0" dirty="0" err="1"/>
              <a:t>Pleegoudergroep</a:t>
            </a:r>
            <a:r>
              <a:rPr lang="en-US" baseline="0" dirty="0"/>
              <a:t> </a:t>
            </a:r>
            <a:r>
              <a:rPr lang="en-US" baseline="0" dirty="0" err="1"/>
              <a:t>Geweldloos</a:t>
            </a:r>
            <a:r>
              <a:rPr lang="en-US" baseline="0" dirty="0"/>
              <a:t> </a:t>
            </a:r>
            <a:r>
              <a:rPr lang="en-US" baseline="0" dirty="0" err="1"/>
              <a:t>Verzet</a:t>
            </a:r>
            <a:r>
              <a:rPr lang="en-US" baseline="0" dirty="0"/>
              <a:t> </a:t>
            </a:r>
            <a:r>
              <a:rPr lang="en-US" baseline="0" dirty="0" err="1"/>
              <a:t>Samenwerking</a:t>
            </a:r>
            <a:r>
              <a:rPr lang="en-US" baseline="0" dirty="0"/>
              <a:t> </a:t>
            </a:r>
            <a:r>
              <a:rPr lang="en-US" baseline="0" dirty="0" err="1"/>
              <a:t>InVerbinding</a:t>
            </a:r>
            <a:r>
              <a:rPr lang="en-US" baseline="0" dirty="0"/>
              <a:t> (2 </a:t>
            </a:r>
            <a:r>
              <a:rPr lang="en-US" baseline="0" dirty="0" err="1"/>
              <a:t>pleegzorgbegeleiders</a:t>
            </a:r>
            <a:r>
              <a:rPr lang="en-US" baseline="0" dirty="0"/>
              <a:t> </a:t>
            </a:r>
            <a:r>
              <a:rPr lang="en-US" baseline="0" dirty="0" err="1"/>
              <a:t>sluiten</a:t>
            </a:r>
            <a:r>
              <a:rPr lang="en-US" baseline="0" dirty="0"/>
              <a:t> </a:t>
            </a:r>
            <a:r>
              <a:rPr lang="en-US" baseline="0" dirty="0" err="1"/>
              <a:t>aan</a:t>
            </a:r>
            <a:r>
              <a:rPr lang="en-US" baseline="0" dirty="0"/>
              <a:t> </a:t>
            </a:r>
            <a:r>
              <a:rPr lang="en-US" baseline="0" dirty="0" err="1"/>
              <a:t>bij</a:t>
            </a:r>
            <a:r>
              <a:rPr lang="en-US" baseline="0" dirty="0"/>
              <a:t> </a:t>
            </a:r>
            <a:r>
              <a:rPr lang="en-US" baseline="0" dirty="0" err="1"/>
              <a:t>Inverbinding</a:t>
            </a:r>
            <a:r>
              <a:rPr lang="en-US" baseline="0" dirty="0"/>
              <a:t>)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1F507-F76A-4EA1-A3C4-09A02588E579}" type="slidenum">
              <a:rPr lang="nl-NL" smtClean="0">
                <a:solidFill>
                  <a:prstClr val="black"/>
                </a:solidFill>
              </a:rPr>
              <a:pPr/>
              <a:t>2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126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Middels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powerpoint</a:t>
            </a:r>
            <a:r>
              <a:rPr lang="en-US" dirty="0"/>
              <a:t> in </a:t>
            </a:r>
            <a:r>
              <a:rPr lang="en-US" dirty="0" err="1"/>
              <a:t>alle</a:t>
            </a:r>
            <a:r>
              <a:rPr lang="en-US" dirty="0"/>
              <a:t> teams door </a:t>
            </a:r>
            <a:r>
              <a:rPr lang="en-US" dirty="0" err="1"/>
              <a:t>eigen</a:t>
            </a:r>
            <a:r>
              <a:rPr lang="en-US" dirty="0"/>
              <a:t> </a:t>
            </a:r>
            <a:r>
              <a:rPr lang="en-US" dirty="0" err="1"/>
              <a:t>gedragswetenschapper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Van 1x per </a:t>
            </a:r>
            <a:r>
              <a:rPr lang="en-US" dirty="0" err="1"/>
              <a:t>jaar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2x per </a:t>
            </a:r>
            <a:r>
              <a:rPr lang="en-US" dirty="0" err="1"/>
              <a:t>jaar</a:t>
            </a:r>
            <a:r>
              <a:rPr lang="en-US" dirty="0"/>
              <a:t>: </a:t>
            </a:r>
            <a:r>
              <a:rPr lang="en-US" dirty="0" err="1"/>
              <a:t>grootste</a:t>
            </a:r>
            <a:r>
              <a:rPr lang="en-US" dirty="0"/>
              <a:t> </a:t>
            </a:r>
            <a:r>
              <a:rPr lang="en-US" dirty="0" err="1"/>
              <a:t>winst</a:t>
            </a:r>
            <a:r>
              <a:rPr lang="en-US" dirty="0"/>
              <a:t> zit hem in </a:t>
            </a:r>
            <a:r>
              <a:rPr lang="en-US" dirty="0" err="1"/>
              <a:t>pleegzorgbegeleiders</a:t>
            </a:r>
            <a:r>
              <a:rPr lang="en-US" dirty="0"/>
              <a:t> “</a:t>
            </a:r>
            <a:r>
              <a:rPr lang="en-US" dirty="0" err="1"/>
              <a:t>dwingen</a:t>
            </a:r>
            <a:r>
              <a:rPr lang="en-US" dirty="0"/>
              <a:t>” 2x per </a:t>
            </a:r>
            <a:r>
              <a:rPr lang="en-US" dirty="0" err="1"/>
              <a:t>jaar</a:t>
            </a:r>
            <a:r>
              <a:rPr lang="en-US" dirty="0"/>
              <a:t> de </a:t>
            </a:r>
            <a:r>
              <a:rPr lang="en-US" dirty="0" err="1"/>
              <a:t>tijd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nemen</a:t>
            </a:r>
            <a:r>
              <a:rPr lang="en-US" dirty="0"/>
              <a:t> om van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afstand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het </a:t>
            </a:r>
            <a:r>
              <a:rPr lang="en-US" dirty="0" err="1"/>
              <a:t>gezin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kijken</a:t>
            </a:r>
            <a:r>
              <a:rPr lang="en-US" dirty="0"/>
              <a:t>. Wat </a:t>
            </a:r>
            <a:r>
              <a:rPr lang="en-US" dirty="0" err="1"/>
              <a:t>weet</a:t>
            </a:r>
            <a:r>
              <a:rPr lang="en-US" dirty="0"/>
              <a:t> </a:t>
            </a:r>
            <a:r>
              <a:rPr lang="en-US" dirty="0" err="1"/>
              <a:t>ik</a:t>
            </a:r>
            <a:r>
              <a:rPr lang="en-US" dirty="0"/>
              <a:t> al? Wat </a:t>
            </a:r>
            <a:r>
              <a:rPr lang="en-US" dirty="0" err="1"/>
              <a:t>weet</a:t>
            </a:r>
            <a:r>
              <a:rPr lang="en-US" dirty="0"/>
              <a:t> </a:t>
            </a:r>
            <a:r>
              <a:rPr lang="en-US" dirty="0" err="1"/>
              <a:t>ik</a:t>
            </a:r>
            <a:r>
              <a:rPr lang="en-US" dirty="0"/>
              <a:t> nog </a:t>
            </a:r>
            <a:r>
              <a:rPr lang="en-US" dirty="0" err="1"/>
              <a:t>niet</a:t>
            </a:r>
            <a:r>
              <a:rPr lang="en-US" dirty="0"/>
              <a:t>?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veiligheidsrisico’s</a:t>
            </a:r>
            <a:r>
              <a:rPr lang="en-US" dirty="0"/>
              <a:t>?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risico’s</a:t>
            </a:r>
            <a:r>
              <a:rPr lang="en-US" dirty="0"/>
              <a:t> op breakdown?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Standaardiseren</a:t>
            </a:r>
            <a:r>
              <a:rPr lang="en-US" dirty="0"/>
              <a:t> van </a:t>
            </a:r>
            <a:r>
              <a:rPr lang="en-US" dirty="0" err="1"/>
              <a:t>risicozaken</a:t>
            </a:r>
            <a:r>
              <a:rPr lang="en-US" dirty="0"/>
              <a:t>: </a:t>
            </a:r>
            <a:r>
              <a:rPr lang="en-US" dirty="0" err="1"/>
              <a:t>meer</a:t>
            </a:r>
            <a:r>
              <a:rPr lang="en-US" dirty="0"/>
              <a:t> </a:t>
            </a:r>
            <a:r>
              <a:rPr lang="en-US" dirty="0" err="1"/>
              <a:t>overzicht</a:t>
            </a:r>
            <a:r>
              <a:rPr lang="en-US" dirty="0"/>
              <a:t> </a:t>
            </a:r>
            <a:r>
              <a:rPr lang="en-US" dirty="0" err="1"/>
              <a:t>waar</a:t>
            </a:r>
            <a:r>
              <a:rPr lang="en-US" dirty="0"/>
              <a:t> het </a:t>
            </a:r>
            <a:r>
              <a:rPr lang="en-US" dirty="0" err="1"/>
              <a:t>werk</a:t>
            </a:r>
            <a:r>
              <a:rPr lang="en-US" dirty="0"/>
              <a:t> zit.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C.I.V </a:t>
            </a:r>
            <a:r>
              <a:rPr lang="en-US" dirty="0" err="1"/>
              <a:t>wordt</a:t>
            </a:r>
            <a:r>
              <a:rPr lang="en-US" dirty="0"/>
              <a:t> standard 1x per </a:t>
            </a:r>
            <a:r>
              <a:rPr lang="en-US" dirty="0" err="1"/>
              <a:t>jaar</a:t>
            </a:r>
            <a:r>
              <a:rPr lang="en-US" dirty="0"/>
              <a:t> </a:t>
            </a:r>
            <a:r>
              <a:rPr lang="en-US" dirty="0" err="1"/>
              <a:t>afgenomen</a:t>
            </a:r>
            <a:r>
              <a:rPr lang="en-US" dirty="0"/>
              <a:t>. </a:t>
            </a:r>
            <a:r>
              <a:rPr lang="en-US" dirty="0" err="1"/>
              <a:t>Dwingt</a:t>
            </a:r>
            <a:r>
              <a:rPr lang="en-US" dirty="0"/>
              <a:t> de </a:t>
            </a:r>
            <a:r>
              <a:rPr lang="en-US" dirty="0" err="1"/>
              <a:t>pleegzorgbegeleider</a:t>
            </a:r>
            <a:r>
              <a:rPr lang="en-US" dirty="0"/>
              <a:t> </a:t>
            </a:r>
            <a:r>
              <a:rPr lang="en-US" dirty="0" err="1"/>
              <a:t>weer</a:t>
            </a:r>
            <a:r>
              <a:rPr lang="en-US" dirty="0"/>
              <a:t> even </a:t>
            </a:r>
            <a:r>
              <a:rPr lang="en-US" dirty="0" err="1"/>
              <a:t>expliciet</a:t>
            </a:r>
            <a:r>
              <a:rPr lang="en-US" dirty="0"/>
              <a:t> </a:t>
            </a:r>
            <a:r>
              <a:rPr lang="en-US" dirty="0" err="1"/>
              <a:t>stil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staan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de </a:t>
            </a:r>
            <a:r>
              <a:rPr lang="en-US" dirty="0" err="1"/>
              <a:t>risico’s</a:t>
            </a:r>
            <a:r>
              <a:rPr lang="en-US" dirty="0"/>
              <a:t> op breakdown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Bij</a:t>
            </a:r>
            <a:r>
              <a:rPr lang="en-US" dirty="0"/>
              <a:t> matching het </a:t>
            </a:r>
            <a:r>
              <a:rPr lang="en-US" dirty="0" err="1"/>
              <a:t>expliciet</a:t>
            </a:r>
            <a:r>
              <a:rPr lang="en-US" dirty="0"/>
              <a:t> even </a:t>
            </a:r>
            <a:r>
              <a:rPr lang="en-US" dirty="0" err="1"/>
              <a:t>samenvatten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3167D-DD84-4481-B4F7-20410948F332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667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011930"/>
          </a:xfrm>
        </p:spPr>
        <p:txBody>
          <a:bodyPr/>
          <a:lstStyle/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Werken</a:t>
            </a:r>
            <a:r>
              <a:rPr lang="en-US" dirty="0"/>
              <a:t> nu met </a:t>
            </a:r>
            <a:r>
              <a:rPr lang="en-US" dirty="0" err="1"/>
              <a:t>vragenlijst</a:t>
            </a:r>
            <a:r>
              <a:rPr lang="en-US" dirty="0"/>
              <a:t> met </a:t>
            </a:r>
            <a:r>
              <a:rPr lang="en-US" dirty="0" err="1"/>
              <a:t>gesloten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open </a:t>
            </a:r>
            <a:r>
              <a:rPr lang="en-US" dirty="0" err="1"/>
              <a:t>vragen</a:t>
            </a:r>
            <a:r>
              <a:rPr lang="en-US" dirty="0"/>
              <a:t>. </a:t>
            </a:r>
            <a:r>
              <a:rPr lang="en-US" dirty="0" err="1"/>
              <a:t>Vragen</a:t>
            </a:r>
            <a:r>
              <a:rPr lang="en-US" dirty="0"/>
              <a:t> over </a:t>
            </a:r>
            <a:r>
              <a:rPr lang="en-US" dirty="0" err="1"/>
              <a:t>waar</a:t>
            </a:r>
            <a:r>
              <a:rPr lang="en-US" dirty="0"/>
              <a:t> men </a:t>
            </a:r>
            <a:r>
              <a:rPr lang="en-US" dirty="0" err="1"/>
              <a:t>zich</a:t>
            </a:r>
            <a:r>
              <a:rPr lang="en-US" dirty="0"/>
              <a:t> in het </a:t>
            </a:r>
            <a:r>
              <a:rPr lang="en-US" dirty="0" err="1"/>
              <a:t>traject</a:t>
            </a:r>
            <a:r>
              <a:rPr lang="en-US" dirty="0"/>
              <a:t> </a:t>
            </a:r>
            <a:r>
              <a:rPr lang="en-US" dirty="0" err="1"/>
              <a:t>bevindt</a:t>
            </a:r>
            <a:r>
              <a:rPr lang="en-US" dirty="0"/>
              <a:t>/ of de </a:t>
            </a:r>
            <a:r>
              <a:rPr lang="en-US" dirty="0" err="1"/>
              <a:t>doelen</a:t>
            </a:r>
            <a:r>
              <a:rPr lang="en-US" dirty="0"/>
              <a:t> </a:t>
            </a:r>
            <a:r>
              <a:rPr lang="en-US" dirty="0" err="1"/>
              <a:t>helder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/ of </a:t>
            </a:r>
            <a:r>
              <a:rPr lang="en-US" dirty="0" err="1"/>
              <a:t>ouders</a:t>
            </a:r>
            <a:r>
              <a:rPr lang="en-US" dirty="0"/>
              <a:t> de </a:t>
            </a:r>
            <a:r>
              <a:rPr lang="en-US" dirty="0" err="1"/>
              <a:t>plaatsing</a:t>
            </a:r>
            <a:r>
              <a:rPr lang="en-US" dirty="0"/>
              <a:t> </a:t>
            </a:r>
            <a:r>
              <a:rPr lang="en-US" dirty="0" err="1"/>
              <a:t>kunnen</a:t>
            </a:r>
            <a:r>
              <a:rPr lang="en-US" dirty="0"/>
              <a:t> </a:t>
            </a:r>
            <a:r>
              <a:rPr lang="en-US" dirty="0" err="1"/>
              <a:t>aanvaarden</a:t>
            </a:r>
            <a:r>
              <a:rPr lang="en-US" dirty="0"/>
              <a:t>/ </a:t>
            </a:r>
            <a:r>
              <a:rPr lang="en-US" dirty="0" err="1"/>
              <a:t>emotionele</a:t>
            </a:r>
            <a:r>
              <a:rPr lang="en-US" dirty="0"/>
              <a:t>, </a:t>
            </a:r>
            <a:r>
              <a:rPr lang="en-US" dirty="0" err="1"/>
              <a:t>fysieke</a:t>
            </a:r>
            <a:r>
              <a:rPr lang="en-US" dirty="0"/>
              <a:t>, </a:t>
            </a:r>
            <a:r>
              <a:rPr lang="en-US" dirty="0" err="1"/>
              <a:t>pedagogische</a:t>
            </a:r>
            <a:r>
              <a:rPr lang="en-US" dirty="0"/>
              <a:t> </a:t>
            </a:r>
            <a:r>
              <a:rPr lang="en-US" dirty="0" err="1"/>
              <a:t>veiligheid</a:t>
            </a:r>
            <a:r>
              <a:rPr lang="en-US" dirty="0"/>
              <a:t>/ </a:t>
            </a:r>
            <a:r>
              <a:rPr lang="en-US" dirty="0" err="1"/>
              <a:t>probleemgedrag</a:t>
            </a:r>
            <a:r>
              <a:rPr lang="en-US" dirty="0"/>
              <a:t>/ </a:t>
            </a:r>
            <a:r>
              <a:rPr lang="en-US" dirty="0" err="1"/>
              <a:t>zicht</a:t>
            </a:r>
            <a:r>
              <a:rPr lang="en-US" dirty="0"/>
              <a:t> op </a:t>
            </a:r>
            <a:r>
              <a:rPr lang="en-US" dirty="0" err="1"/>
              <a:t>verleden</a:t>
            </a:r>
            <a:r>
              <a:rPr lang="en-US" dirty="0"/>
              <a:t> etc.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Pleegzorgbegeleider</a:t>
            </a:r>
            <a:r>
              <a:rPr lang="en-US" dirty="0"/>
              <a:t> </a:t>
            </a:r>
            <a:r>
              <a:rPr lang="en-US" dirty="0" err="1"/>
              <a:t>vult</a:t>
            </a:r>
            <a:r>
              <a:rPr lang="en-US" dirty="0"/>
              <a:t>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elk </a:t>
            </a:r>
            <a:r>
              <a:rPr lang="en-US" dirty="0" err="1"/>
              <a:t>pleegkind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de </a:t>
            </a:r>
            <a:r>
              <a:rPr lang="en-US" dirty="0" err="1"/>
              <a:t>bespreking</a:t>
            </a:r>
            <a:r>
              <a:rPr lang="en-US" dirty="0"/>
              <a:t> in. </a:t>
            </a:r>
            <a:r>
              <a:rPr lang="en-US" dirty="0" err="1"/>
              <a:t>Voorbereiding</a:t>
            </a:r>
            <a:r>
              <a:rPr lang="en-US" dirty="0"/>
              <a:t> </a:t>
            </a:r>
            <a:r>
              <a:rPr lang="en-US" dirty="0" err="1"/>
              <a:t>belangrijkste</a:t>
            </a:r>
            <a:r>
              <a:rPr lang="en-US" dirty="0"/>
              <a:t> </a:t>
            </a:r>
            <a:r>
              <a:rPr lang="en-US" dirty="0" err="1"/>
              <a:t>deel</a:t>
            </a:r>
            <a:r>
              <a:rPr lang="en-US" dirty="0"/>
              <a:t>. </a:t>
            </a:r>
            <a:r>
              <a:rPr lang="en-US" dirty="0" err="1"/>
              <a:t>Gesprek</a:t>
            </a:r>
            <a:r>
              <a:rPr lang="en-US" dirty="0"/>
              <a:t> met </a:t>
            </a:r>
            <a:r>
              <a:rPr lang="en-US" dirty="0" err="1"/>
              <a:t>GW’er</a:t>
            </a:r>
            <a:r>
              <a:rPr lang="en-US" dirty="0"/>
              <a:t> is “</a:t>
            </a:r>
            <a:r>
              <a:rPr lang="en-US" dirty="0" err="1"/>
              <a:t>kers</a:t>
            </a:r>
            <a:r>
              <a:rPr lang="en-US" dirty="0"/>
              <a:t> op de </a:t>
            </a:r>
            <a:r>
              <a:rPr lang="en-US" dirty="0" err="1"/>
              <a:t>taart</a:t>
            </a:r>
            <a:r>
              <a:rPr lang="en-US" dirty="0"/>
              <a:t>” / </a:t>
            </a:r>
            <a:r>
              <a:rPr lang="en-US" dirty="0" err="1"/>
              <a:t>geen</a:t>
            </a:r>
            <a:r>
              <a:rPr lang="en-US" dirty="0"/>
              <a:t> </a:t>
            </a:r>
            <a:r>
              <a:rPr lang="en-US" dirty="0" err="1"/>
              <a:t>examen</a:t>
            </a:r>
            <a:r>
              <a:rPr lang="en-US" dirty="0"/>
              <a:t> of </a:t>
            </a:r>
            <a:r>
              <a:rPr lang="en-US" dirty="0" err="1"/>
              <a:t>goed</a:t>
            </a:r>
            <a:r>
              <a:rPr lang="en-US" dirty="0"/>
              <a:t>/</a:t>
            </a:r>
            <a:r>
              <a:rPr lang="en-US" dirty="0" err="1"/>
              <a:t>fout</a:t>
            </a:r>
            <a:r>
              <a:rPr lang="en-US" dirty="0"/>
              <a:t> </a:t>
            </a:r>
            <a:r>
              <a:rPr lang="en-US" dirty="0" err="1"/>
              <a:t>situatie</a:t>
            </a:r>
            <a:r>
              <a:rPr lang="en-US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Dwingt</a:t>
            </a:r>
            <a:r>
              <a:rPr lang="en-US" dirty="0"/>
              <a:t> je om van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afstand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de </a:t>
            </a:r>
            <a:r>
              <a:rPr lang="en-US" dirty="0" err="1"/>
              <a:t>zaak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kijken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Professional </a:t>
            </a:r>
            <a:r>
              <a:rPr lang="en-US" dirty="0" err="1"/>
              <a:t>bepaalt</a:t>
            </a:r>
            <a:r>
              <a:rPr lang="en-US" dirty="0"/>
              <a:t> </a:t>
            </a:r>
            <a:r>
              <a:rPr lang="en-US" dirty="0" err="1"/>
              <a:t>zelf</a:t>
            </a:r>
            <a:r>
              <a:rPr lang="en-US" dirty="0"/>
              <a:t> de </a:t>
            </a:r>
            <a:r>
              <a:rPr lang="en-US" dirty="0" err="1"/>
              <a:t>kleur</a:t>
            </a:r>
            <a:r>
              <a:rPr lang="en-US" dirty="0"/>
              <a:t>. Is </a:t>
            </a:r>
            <a:r>
              <a:rPr lang="en-US" dirty="0" err="1"/>
              <a:t>dus</a:t>
            </a:r>
            <a:r>
              <a:rPr lang="en-US" dirty="0"/>
              <a:t> </a:t>
            </a:r>
            <a:r>
              <a:rPr lang="en-US" dirty="0" err="1"/>
              <a:t>meer</a:t>
            </a:r>
            <a:r>
              <a:rPr lang="en-US" dirty="0"/>
              <a:t> om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zichzelf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bedenken</a:t>
            </a:r>
            <a:r>
              <a:rPr lang="en-US" dirty="0"/>
              <a:t> </a:t>
            </a:r>
            <a:r>
              <a:rPr lang="en-US" dirty="0" err="1"/>
              <a:t>waarom</a:t>
            </a:r>
            <a:r>
              <a:rPr lang="en-US" dirty="0"/>
              <a:t> </a:t>
            </a:r>
            <a:r>
              <a:rPr lang="en-US" dirty="0" err="1"/>
              <a:t>hij</a:t>
            </a:r>
            <a:r>
              <a:rPr lang="en-US" dirty="0"/>
              <a:t>/ </a:t>
            </a:r>
            <a:r>
              <a:rPr lang="en-US" dirty="0" err="1"/>
              <a:t>zij</a:t>
            </a:r>
            <a:r>
              <a:rPr lang="en-US" dirty="0"/>
              <a:t> </a:t>
            </a:r>
            <a:r>
              <a:rPr lang="en-US" dirty="0" err="1"/>
              <a:t>iets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bepaalde</a:t>
            </a:r>
            <a:r>
              <a:rPr lang="en-US" dirty="0"/>
              <a:t> </a:t>
            </a:r>
            <a:r>
              <a:rPr lang="en-US" dirty="0" err="1"/>
              <a:t>kleur</a:t>
            </a:r>
            <a:r>
              <a:rPr lang="en-US" dirty="0"/>
              <a:t> </a:t>
            </a:r>
            <a:r>
              <a:rPr lang="en-US" dirty="0" err="1"/>
              <a:t>vindt</a:t>
            </a:r>
            <a:r>
              <a:rPr lang="en-US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Work in progress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dirty="0"/>
              <a:t>Toelichting bleek niet genoeg handvatten te bieden.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dirty="0"/>
              <a:t>Aan het eind heb je veel informatie maar ontbreekt het overzicht.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dirty="0"/>
              <a:t>Acties worden nu in REGAS gezet, maar er volgen veel acties uit de besprekingen.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dirty="0"/>
              <a:t>Is veel voor pleegzorgbegeleiders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dirty="0"/>
              <a:t>Hoe bespreek je het met pleegouders? Benoem je expliciet dat het risico’s op breakdown zijn?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3167D-DD84-4481-B4F7-20410948F332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1404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De aandachtpunten hebben een rode kleur, de punten die beschermend zijn voor het kind zijn groen.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3167D-DD84-4481-B4F7-20410948F332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6629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 </a:t>
            </a:r>
            <a:r>
              <a:rPr lang="en-US" dirty="0" err="1"/>
              <a:t>deze</a:t>
            </a:r>
            <a:r>
              <a:rPr lang="en-US" dirty="0"/>
              <a:t> </a:t>
            </a:r>
            <a:r>
              <a:rPr lang="en-US" dirty="0" err="1"/>
              <a:t>manier</a:t>
            </a:r>
            <a:r>
              <a:rPr lang="en-US" dirty="0"/>
              <a:t> </a:t>
            </a:r>
            <a:r>
              <a:rPr lang="en-US" dirty="0" err="1"/>
              <a:t>zie</a:t>
            </a:r>
            <a:r>
              <a:rPr lang="en-US" dirty="0"/>
              <a:t> je in 1 </a:t>
            </a:r>
            <a:r>
              <a:rPr lang="en-US" dirty="0" err="1"/>
              <a:t>oogopslag</a:t>
            </a:r>
            <a:r>
              <a:rPr lang="en-US" dirty="0"/>
              <a:t> hoe rood/ </a:t>
            </a:r>
            <a:r>
              <a:rPr lang="en-US" dirty="0" err="1"/>
              <a:t>oranje</a:t>
            </a:r>
            <a:r>
              <a:rPr lang="en-US" dirty="0"/>
              <a:t>/ </a:t>
            </a:r>
            <a:r>
              <a:rPr lang="en-US" dirty="0" err="1"/>
              <a:t>groen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casus is </a:t>
            </a:r>
            <a:r>
              <a:rPr lang="en-US" dirty="0" err="1"/>
              <a:t>en</a:t>
            </a:r>
            <a:r>
              <a:rPr lang="en-US" dirty="0"/>
              <a:t> op </a:t>
            </a:r>
            <a:r>
              <a:rPr lang="en-US" dirty="0" err="1"/>
              <a:t>welke</a:t>
            </a:r>
            <a:r>
              <a:rPr lang="en-US" dirty="0"/>
              <a:t> </a:t>
            </a:r>
            <a:r>
              <a:rPr lang="en-US" dirty="0" err="1"/>
              <a:t>punten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actie</a:t>
            </a:r>
            <a:r>
              <a:rPr lang="en-US" dirty="0"/>
              <a:t> </a:t>
            </a:r>
            <a:r>
              <a:rPr lang="en-US" dirty="0" err="1"/>
              <a:t>moet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 </a:t>
            </a:r>
            <a:r>
              <a:rPr lang="en-US" dirty="0" err="1"/>
              <a:t>geformuleerd</a:t>
            </a:r>
            <a:r>
              <a:rPr lang="en-US" dirty="0"/>
              <a:t>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3167D-DD84-4481-B4F7-20410948F332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54956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3167D-DD84-4481-B4F7-20410948F332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71342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Kost heel veel tijd voor zowel de </a:t>
            </a:r>
            <a:r>
              <a:rPr lang="nl-NL" dirty="0" err="1"/>
              <a:t>pleegzorgbegleiders</a:t>
            </a:r>
            <a:r>
              <a:rPr lang="nl-NL" dirty="0"/>
              <a:t> als de gedragswetenschappers. Gemiddeld 3 gesprekken van 2 uur.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3167D-DD84-4481-B4F7-20410948F332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2286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409062"/>
            <a:ext cx="10363200" cy="912771"/>
          </a:xfrm>
        </p:spPr>
        <p:txBody>
          <a:bodyPr/>
          <a:lstStyle>
            <a:lvl1pPr>
              <a:defRPr sz="2700" b="0" i="0">
                <a:solidFill>
                  <a:schemeClr val="bg2"/>
                </a:solidFill>
                <a:latin typeface="Verdana Standaard" charset="0"/>
                <a:ea typeface="Verdana Standaard" charset="0"/>
                <a:cs typeface="Verdana Standaard" charset="0"/>
              </a:defRPr>
            </a:lvl1pPr>
          </a:lstStyle>
          <a:p>
            <a:r>
              <a:rPr lang="en-US" dirty="0" err="1"/>
              <a:t>Verander</a:t>
            </a:r>
            <a:r>
              <a:rPr lang="en-US" dirty="0"/>
              <a:t> </a:t>
            </a:r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3944257"/>
            <a:ext cx="10363200" cy="1752600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aseline="0">
                <a:solidFill>
                  <a:schemeClr val="accent6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815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1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6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2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77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3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09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24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Verander</a:t>
            </a:r>
            <a:r>
              <a:rPr lang="en-US" dirty="0"/>
              <a:t> </a:t>
            </a:r>
            <a:r>
              <a:rPr lang="en-US" dirty="0" err="1"/>
              <a:t>subtitel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03557" y="6417277"/>
            <a:ext cx="1006323" cy="440725"/>
          </a:xfrm>
          <a:prstGeom prst="rect">
            <a:avLst/>
          </a:prstGeom>
        </p:spPr>
        <p:txBody>
          <a:bodyPr/>
          <a:lstStyle>
            <a:lvl1pPr algn="r">
              <a:defRPr sz="750" baseline="0">
                <a:solidFill>
                  <a:schemeClr val="accent6">
                    <a:lumMod val="50000"/>
                  </a:schemeClr>
                </a:solidFill>
                <a:latin typeface="verdana" charset="0"/>
              </a:defRPr>
            </a:lvl1pPr>
          </a:lstStyle>
          <a:p>
            <a:fld id="{C9468CE9-3F3D-1446-A027-4B4CDD3883B0}" type="slidenum">
              <a:rPr lang="en-US" smtClean="0">
                <a:solidFill>
                  <a:srgbClr val="C7C7C7">
                    <a:lumMod val="50000"/>
                  </a:srgbClr>
                </a:solidFill>
              </a:rPr>
              <a:pPr/>
              <a:t>‹nr.›</a:t>
            </a:fld>
            <a:endParaRPr lang="en-US" dirty="0">
              <a:solidFill>
                <a:srgbClr val="C7C7C7">
                  <a:lumMod val="50000"/>
                </a:srgb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>
          <a:xfrm>
            <a:off x="313189" y="6356352"/>
            <a:ext cx="4114800" cy="365125"/>
          </a:xfrm>
        </p:spPr>
        <p:txBody>
          <a:bodyPr/>
          <a:lstStyle/>
          <a:p>
            <a:r>
              <a:rPr lang="nl-NL" dirty="0">
                <a:solidFill>
                  <a:srgbClr val="000000">
                    <a:tint val="75000"/>
                  </a:srgbClr>
                </a:solidFill>
              </a:rPr>
              <a:t>Presentatie</a:t>
            </a:r>
          </a:p>
        </p:txBody>
      </p:sp>
    </p:spTree>
    <p:extLst>
      <p:ext uri="{BB962C8B-B14F-4D97-AF65-F5344CB8AC3E}">
        <p14:creationId xmlns:p14="http://schemas.microsoft.com/office/powerpoint/2010/main" val="166194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296611" y="5094515"/>
            <a:ext cx="9676189" cy="619881"/>
          </a:xfrm>
        </p:spPr>
        <p:txBody>
          <a:bodyPr>
            <a:noAutofit/>
          </a:bodyPr>
          <a:lstStyle>
            <a:lvl1pPr>
              <a:defRPr baseline="0">
                <a:solidFill>
                  <a:schemeClr val="accent6">
                    <a:lumMod val="50000"/>
                  </a:schemeClr>
                </a:solidFill>
                <a:latin typeface="verdana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296611" y="2060433"/>
            <a:ext cx="9676189" cy="3034080"/>
          </a:xfrm>
          <a:ln>
            <a:noFill/>
          </a:ln>
        </p:spPr>
        <p:txBody>
          <a:bodyPr/>
          <a:lstStyle>
            <a:lvl1pPr>
              <a:defRPr baseline="0">
                <a:latin typeface="verdana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03557" y="6417277"/>
            <a:ext cx="1006323" cy="440725"/>
          </a:xfrm>
          <a:prstGeom prst="rect">
            <a:avLst/>
          </a:prstGeom>
        </p:spPr>
        <p:txBody>
          <a:bodyPr/>
          <a:lstStyle>
            <a:lvl1pPr algn="r">
              <a:defRPr sz="750" baseline="0">
                <a:solidFill>
                  <a:schemeClr val="accent6">
                    <a:lumMod val="50000"/>
                  </a:schemeClr>
                </a:solidFill>
                <a:latin typeface="verdana" charset="0"/>
              </a:defRPr>
            </a:lvl1pPr>
          </a:lstStyle>
          <a:p>
            <a:fld id="{C9468CE9-3F3D-1446-A027-4B4CDD3883B0}" type="slidenum">
              <a:rPr lang="en-US" smtClean="0">
                <a:solidFill>
                  <a:srgbClr val="C7C7C7">
                    <a:lumMod val="50000"/>
                  </a:srgbClr>
                </a:solidFill>
              </a:rPr>
              <a:pPr/>
              <a:t>‹nr.›</a:t>
            </a:fld>
            <a:endParaRPr lang="en-US" dirty="0">
              <a:solidFill>
                <a:srgbClr val="C7C7C7">
                  <a:lumMod val="50000"/>
                </a:srgb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0"/>
          </p:nvPr>
        </p:nvSpPr>
        <p:spPr>
          <a:xfrm>
            <a:off x="313189" y="6356352"/>
            <a:ext cx="4114800" cy="365125"/>
          </a:xfrm>
        </p:spPr>
        <p:txBody>
          <a:bodyPr/>
          <a:lstStyle/>
          <a:p>
            <a:r>
              <a:rPr lang="nl-NL" dirty="0">
                <a:solidFill>
                  <a:srgbClr val="000000">
                    <a:tint val="75000"/>
                  </a:srgbClr>
                </a:solidFill>
              </a:rPr>
              <a:t>Presentatie</a:t>
            </a:r>
          </a:p>
        </p:txBody>
      </p:sp>
    </p:spTree>
    <p:extLst>
      <p:ext uri="{BB962C8B-B14F-4D97-AF65-F5344CB8AC3E}">
        <p14:creationId xmlns:p14="http://schemas.microsoft.com/office/powerpoint/2010/main" val="87348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2" y="2002973"/>
            <a:ext cx="10348687" cy="638629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aseline="0">
                <a:solidFill>
                  <a:schemeClr val="accent6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815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1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6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2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77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3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09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24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Verander</a:t>
            </a:r>
            <a:r>
              <a:rPr lang="en-US" dirty="0"/>
              <a:t> </a:t>
            </a:r>
            <a:r>
              <a:rPr lang="en-US" dirty="0" err="1"/>
              <a:t>subtitel</a:t>
            </a:r>
            <a:endParaRPr lang="en-US" dirty="0"/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>
          <a:xfrm>
            <a:off x="899885" y="3478135"/>
            <a:ext cx="10363200" cy="2939143"/>
          </a:xfrm>
          <a:prstGeom prst="rect">
            <a:avLst/>
          </a:prstGeom>
        </p:spPr>
        <p:txBody>
          <a:bodyPr vert="horz" lIns="163118" tIns="81559" rIns="163118" bIns="81559" rtlCol="0">
            <a:normAutofit/>
          </a:bodyPr>
          <a:lstStyle>
            <a:lvl1pPr marL="0" indent="0" algn="ctr" defTabSz="1087444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b="0" i="0" kern="1200" baseline="0">
                <a:solidFill>
                  <a:schemeClr val="accent6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1087444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4887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338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49779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7225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4671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2115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699558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350" dirty="0">
              <a:solidFill>
                <a:srgbClr val="C7C7C7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03557" y="6417277"/>
            <a:ext cx="1006323" cy="440725"/>
          </a:xfrm>
          <a:prstGeom prst="rect">
            <a:avLst/>
          </a:prstGeom>
        </p:spPr>
        <p:txBody>
          <a:bodyPr/>
          <a:lstStyle>
            <a:lvl1pPr algn="r">
              <a:defRPr sz="750" baseline="0">
                <a:solidFill>
                  <a:schemeClr val="accent6">
                    <a:lumMod val="50000"/>
                  </a:schemeClr>
                </a:solidFill>
                <a:latin typeface="verdana" charset="0"/>
              </a:defRPr>
            </a:lvl1pPr>
          </a:lstStyle>
          <a:p>
            <a:fld id="{C9468CE9-3F3D-1446-A027-4B4CDD3883B0}" type="slidenum">
              <a:rPr lang="en-US" smtClean="0">
                <a:solidFill>
                  <a:srgbClr val="C7C7C7">
                    <a:lumMod val="50000"/>
                  </a:srgbClr>
                </a:solidFill>
              </a:rPr>
              <a:pPr/>
              <a:t>‹nr.›</a:t>
            </a:fld>
            <a:endParaRPr lang="en-US" dirty="0">
              <a:solidFill>
                <a:srgbClr val="C7C7C7">
                  <a:lumMod val="50000"/>
                </a:srgbClr>
              </a:solidFill>
            </a:endParaRPr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0"/>
          </p:nvPr>
        </p:nvSpPr>
        <p:spPr>
          <a:xfrm>
            <a:off x="313189" y="6356352"/>
            <a:ext cx="4114800" cy="365125"/>
          </a:xfrm>
        </p:spPr>
        <p:txBody>
          <a:bodyPr/>
          <a:lstStyle/>
          <a:p>
            <a:r>
              <a:rPr lang="nl-NL" dirty="0">
                <a:solidFill>
                  <a:srgbClr val="000000">
                    <a:tint val="75000"/>
                  </a:srgbClr>
                </a:solidFill>
              </a:rPr>
              <a:t>Presentatie</a:t>
            </a:r>
          </a:p>
        </p:txBody>
      </p:sp>
      <p:sp>
        <p:nvSpPr>
          <p:cNvPr id="11" name="Subtitle 2"/>
          <p:cNvSpPr txBox="1">
            <a:spLocks/>
          </p:cNvSpPr>
          <p:nvPr userDrawn="1"/>
        </p:nvSpPr>
        <p:spPr>
          <a:xfrm>
            <a:off x="899889" y="2961316"/>
            <a:ext cx="10348687" cy="2801923"/>
          </a:xfrm>
          <a:prstGeom prst="rect">
            <a:avLst/>
          </a:prstGeom>
        </p:spPr>
        <p:txBody>
          <a:bodyPr vert="horz" lIns="163118" tIns="81559" rIns="163118" bIns="81559" rtlCol="0">
            <a:normAutofit/>
          </a:bodyPr>
          <a:lstStyle>
            <a:lvl1pPr marL="0" indent="0" algn="ctr" defTabSz="1087444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b="0" i="0" kern="1200" baseline="0">
                <a:solidFill>
                  <a:schemeClr val="accent6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1087444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4887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338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49779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7225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4671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2115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699558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68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45281" y="2252073"/>
            <a:ext cx="8975409" cy="752384"/>
          </a:xfrm>
        </p:spPr>
        <p:txBody>
          <a:bodyPr/>
          <a:lstStyle>
            <a:lvl1pPr>
              <a:defRPr sz="2400" baseline="0">
                <a:latin typeface="verdana" charset="0"/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645282" y="3467566"/>
            <a:ext cx="1991260" cy="1991519"/>
          </a:xfrm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954014" y="3467566"/>
            <a:ext cx="1991260" cy="1991519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291835" y="3467566"/>
            <a:ext cx="1991260" cy="1991519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629430" y="3467566"/>
            <a:ext cx="1991260" cy="1991519"/>
          </a:xfrm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03557" y="6417277"/>
            <a:ext cx="1006323" cy="440725"/>
          </a:xfrm>
          <a:prstGeom prst="rect">
            <a:avLst/>
          </a:prstGeom>
        </p:spPr>
        <p:txBody>
          <a:bodyPr/>
          <a:lstStyle>
            <a:lvl1pPr algn="r">
              <a:defRPr sz="750" baseline="0">
                <a:solidFill>
                  <a:schemeClr val="accent6">
                    <a:lumMod val="50000"/>
                  </a:schemeClr>
                </a:solidFill>
                <a:latin typeface="verdana" charset="0"/>
              </a:defRPr>
            </a:lvl1pPr>
          </a:lstStyle>
          <a:p>
            <a:fld id="{C9468CE9-3F3D-1446-A027-4B4CDD3883B0}" type="slidenum">
              <a:rPr lang="en-US" smtClean="0">
                <a:solidFill>
                  <a:srgbClr val="C7C7C7">
                    <a:lumMod val="50000"/>
                  </a:srgbClr>
                </a:solidFill>
              </a:rPr>
              <a:pPr/>
              <a:t>‹nr.›</a:t>
            </a:fld>
            <a:endParaRPr lang="en-US" dirty="0">
              <a:solidFill>
                <a:srgbClr val="C7C7C7">
                  <a:lumMod val="50000"/>
                </a:srgbClr>
              </a:solidFill>
            </a:endParaRPr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10"/>
          </p:nvPr>
        </p:nvSpPr>
        <p:spPr>
          <a:xfrm>
            <a:off x="313189" y="6356352"/>
            <a:ext cx="4114800" cy="365125"/>
          </a:xfrm>
        </p:spPr>
        <p:txBody>
          <a:bodyPr/>
          <a:lstStyle/>
          <a:p>
            <a:r>
              <a:rPr lang="nl-NL" dirty="0">
                <a:solidFill>
                  <a:srgbClr val="000000">
                    <a:tint val="75000"/>
                  </a:srgbClr>
                </a:solidFill>
              </a:rPr>
              <a:t>Presentatie</a:t>
            </a:r>
          </a:p>
        </p:txBody>
      </p:sp>
    </p:spTree>
    <p:extLst>
      <p:ext uri="{BB962C8B-B14F-4D97-AF65-F5344CB8AC3E}">
        <p14:creationId xmlns:p14="http://schemas.microsoft.com/office/powerpoint/2010/main" val="79602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816377"/>
            <a:ext cx="10972800" cy="691925"/>
          </a:xfrm>
          <a:prstGeom prst="rect">
            <a:avLst/>
          </a:prstGeom>
        </p:spPr>
        <p:txBody>
          <a:bodyPr vert="horz" lIns="217490" tIns="108745" rIns="217490" bIns="108745" rtlCol="0" anchor="ctr">
            <a:noAutofit/>
          </a:bodyPr>
          <a:lstStyle/>
          <a:p>
            <a:r>
              <a:rPr lang="en-US" dirty="0" err="1"/>
              <a:t>Verander</a:t>
            </a:r>
            <a:r>
              <a:rPr lang="en-US" dirty="0"/>
              <a:t> de Master </a:t>
            </a:r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888344"/>
            <a:ext cx="10972800" cy="3237827"/>
          </a:xfrm>
          <a:prstGeom prst="rect">
            <a:avLst/>
          </a:prstGeom>
        </p:spPr>
        <p:txBody>
          <a:bodyPr vert="horz" lIns="217490" tIns="108745" rIns="217490" bIns="108745" rtlCol="0">
            <a:noAutofit/>
          </a:bodyPr>
          <a:lstStyle/>
          <a:p>
            <a:pPr lvl="0"/>
            <a:r>
              <a:rPr lang="en-US" dirty="0"/>
              <a:t>Pas de Master text styles </a:t>
            </a:r>
            <a:r>
              <a:rPr lang="en-US" dirty="0" err="1"/>
              <a:t>aan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506213"/>
            <a:ext cx="12192000" cy="3517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rgbClr val="532D6D"/>
                </a:solidFill>
              </a:defRPr>
            </a:lvl1pPr>
          </a:lstStyle>
          <a:p>
            <a:pPr defTabSz="457200"/>
            <a:fld id="{C9468CE9-3F3D-1446-A027-4B4CDD3883B0}" type="slidenum">
              <a:rPr lang="en-US" smtClean="0"/>
              <a:pPr defTabSz="457200"/>
              <a:t>‹nr.›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09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lang="nl-NL">
                <a:solidFill>
                  <a:srgbClr val="000000">
                    <a:tint val="75000"/>
                  </a:srgbClr>
                </a:solidFill>
              </a:rPr>
              <a:t>Presentatie</a:t>
            </a:r>
            <a:endParaRPr lang="nl-NL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811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786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hdr="0"/>
  <p:txStyles>
    <p:titleStyle>
      <a:lvl1pPr algn="ctr" defTabSz="815583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Verdana Standaard" charset="0"/>
          <a:ea typeface="+mj-ea"/>
          <a:cs typeface="Verdana Standaard" charset="0"/>
        </a:defRPr>
      </a:lvl1pPr>
    </p:titleStyle>
    <p:bodyStyle>
      <a:lvl1pPr marL="0" indent="0" algn="ctr" defTabSz="815583" rtl="0" eaLnBrk="1" latinLnBrk="0" hangingPunct="1">
        <a:lnSpc>
          <a:spcPct val="130000"/>
        </a:lnSpc>
        <a:spcBef>
          <a:spcPct val="20000"/>
        </a:spcBef>
        <a:buFont typeface="Arial"/>
        <a:buNone/>
        <a:defRPr sz="1800" b="0" i="0" kern="1200">
          <a:solidFill>
            <a:schemeClr val="tx2"/>
          </a:solidFill>
          <a:latin typeface="Verdana Standaard" charset="0"/>
          <a:ea typeface="+mn-ea"/>
          <a:cs typeface="Verdana Standaard" charset="0"/>
        </a:defRPr>
      </a:lvl1pPr>
      <a:lvl2pPr marL="815583" indent="0" algn="ctr" defTabSz="815583" rtl="0" eaLnBrk="1" latinLnBrk="0" hangingPunct="1">
        <a:lnSpc>
          <a:spcPct val="130000"/>
        </a:lnSpc>
        <a:spcBef>
          <a:spcPct val="20000"/>
        </a:spcBef>
        <a:buFont typeface="Arial"/>
        <a:buNone/>
        <a:defRPr sz="2325" kern="1200">
          <a:solidFill>
            <a:schemeClr val="tx2"/>
          </a:solidFill>
          <a:latin typeface="Open Sans"/>
          <a:ea typeface="+mn-ea"/>
          <a:cs typeface="Open Sans"/>
        </a:defRPr>
      </a:lvl2pPr>
      <a:lvl3pPr marL="1631165" indent="0" algn="ctr" defTabSz="815583" rtl="0" eaLnBrk="1" latinLnBrk="0" hangingPunct="1">
        <a:lnSpc>
          <a:spcPct val="130000"/>
        </a:lnSpc>
        <a:spcBef>
          <a:spcPct val="20000"/>
        </a:spcBef>
        <a:buFont typeface="Arial"/>
        <a:buNone/>
        <a:defRPr sz="2325" kern="1200">
          <a:solidFill>
            <a:schemeClr val="tx2"/>
          </a:solidFill>
          <a:latin typeface="Open Sans"/>
          <a:ea typeface="+mn-ea"/>
          <a:cs typeface="Open Sans"/>
        </a:defRPr>
      </a:lvl3pPr>
      <a:lvl4pPr marL="2446754" indent="0" algn="ctr" defTabSz="815583" rtl="0" eaLnBrk="1" latinLnBrk="0" hangingPunct="1">
        <a:lnSpc>
          <a:spcPct val="130000"/>
        </a:lnSpc>
        <a:spcBef>
          <a:spcPct val="20000"/>
        </a:spcBef>
        <a:buFont typeface="Arial"/>
        <a:buNone/>
        <a:defRPr sz="2325" kern="1200">
          <a:solidFill>
            <a:schemeClr val="tx2"/>
          </a:solidFill>
          <a:latin typeface="Open Sans"/>
          <a:ea typeface="+mn-ea"/>
          <a:cs typeface="Open Sans"/>
        </a:defRPr>
      </a:lvl4pPr>
      <a:lvl5pPr marL="3262334" indent="0" algn="ctr" defTabSz="815583" rtl="0" eaLnBrk="1" latinLnBrk="0" hangingPunct="1">
        <a:lnSpc>
          <a:spcPct val="130000"/>
        </a:lnSpc>
        <a:spcBef>
          <a:spcPct val="20000"/>
        </a:spcBef>
        <a:buFont typeface="Arial"/>
        <a:buNone/>
        <a:defRPr sz="2325" kern="1200">
          <a:solidFill>
            <a:schemeClr val="tx2"/>
          </a:solidFill>
          <a:latin typeface="Open Sans"/>
          <a:ea typeface="+mn-ea"/>
          <a:cs typeface="Open Sans"/>
        </a:defRPr>
      </a:lvl5pPr>
      <a:lvl6pPr marL="4485710" indent="-407793" algn="l" defTabSz="815583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1295" indent="-407793" algn="l" defTabSz="815583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16881" indent="-407793" algn="l" defTabSz="815583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2464" indent="-407793" algn="l" defTabSz="815583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5583" rtl="0" eaLnBrk="1" latinLnBrk="0" hangingPunct="1">
        <a:defRPr sz="3225" kern="1200">
          <a:solidFill>
            <a:schemeClr val="tx1"/>
          </a:solidFill>
          <a:latin typeface="+mn-lt"/>
          <a:ea typeface="+mn-ea"/>
          <a:cs typeface="+mn-cs"/>
        </a:defRPr>
      </a:lvl1pPr>
      <a:lvl2pPr marL="815583" algn="l" defTabSz="815583" rtl="0" eaLnBrk="1" latinLnBrk="0" hangingPunct="1">
        <a:defRPr sz="3225" kern="1200">
          <a:solidFill>
            <a:schemeClr val="tx1"/>
          </a:solidFill>
          <a:latin typeface="+mn-lt"/>
          <a:ea typeface="+mn-ea"/>
          <a:cs typeface="+mn-cs"/>
        </a:defRPr>
      </a:lvl2pPr>
      <a:lvl3pPr marL="1631165" algn="l" defTabSz="815583" rtl="0" eaLnBrk="1" latinLnBrk="0" hangingPunct="1">
        <a:defRPr sz="3225" kern="1200">
          <a:solidFill>
            <a:schemeClr val="tx1"/>
          </a:solidFill>
          <a:latin typeface="+mn-lt"/>
          <a:ea typeface="+mn-ea"/>
          <a:cs typeface="+mn-cs"/>
        </a:defRPr>
      </a:lvl3pPr>
      <a:lvl4pPr marL="2446754" algn="l" defTabSz="815583" rtl="0" eaLnBrk="1" latinLnBrk="0" hangingPunct="1">
        <a:defRPr sz="3225" kern="1200">
          <a:solidFill>
            <a:schemeClr val="tx1"/>
          </a:solidFill>
          <a:latin typeface="+mn-lt"/>
          <a:ea typeface="+mn-ea"/>
          <a:cs typeface="+mn-cs"/>
        </a:defRPr>
      </a:lvl4pPr>
      <a:lvl5pPr marL="3262334" algn="l" defTabSz="815583" rtl="0" eaLnBrk="1" latinLnBrk="0" hangingPunct="1">
        <a:defRPr sz="3225" kern="1200">
          <a:solidFill>
            <a:schemeClr val="tx1"/>
          </a:solidFill>
          <a:latin typeface="+mn-lt"/>
          <a:ea typeface="+mn-ea"/>
          <a:cs typeface="+mn-cs"/>
        </a:defRPr>
      </a:lvl5pPr>
      <a:lvl6pPr marL="4077919" algn="l" defTabSz="815583" rtl="0" eaLnBrk="1" latinLnBrk="0" hangingPunct="1">
        <a:defRPr sz="3225" kern="1200">
          <a:solidFill>
            <a:schemeClr val="tx1"/>
          </a:solidFill>
          <a:latin typeface="+mn-lt"/>
          <a:ea typeface="+mn-ea"/>
          <a:cs typeface="+mn-cs"/>
        </a:defRPr>
      </a:lvl6pPr>
      <a:lvl7pPr marL="4893503" algn="l" defTabSz="815583" rtl="0" eaLnBrk="1" latinLnBrk="0" hangingPunct="1">
        <a:defRPr sz="3225" kern="1200">
          <a:solidFill>
            <a:schemeClr val="tx1"/>
          </a:solidFill>
          <a:latin typeface="+mn-lt"/>
          <a:ea typeface="+mn-ea"/>
          <a:cs typeface="+mn-cs"/>
        </a:defRPr>
      </a:lvl7pPr>
      <a:lvl8pPr marL="5709086" algn="l" defTabSz="815583" rtl="0" eaLnBrk="1" latinLnBrk="0" hangingPunct="1">
        <a:defRPr sz="3225" kern="1200">
          <a:solidFill>
            <a:schemeClr val="tx1"/>
          </a:solidFill>
          <a:latin typeface="+mn-lt"/>
          <a:ea typeface="+mn-ea"/>
          <a:cs typeface="+mn-cs"/>
        </a:defRPr>
      </a:lvl8pPr>
      <a:lvl9pPr marL="6524669" algn="l" defTabSz="815583" rtl="0" eaLnBrk="1" latinLnBrk="0" hangingPunct="1">
        <a:defRPr sz="32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58868" y="2415450"/>
            <a:ext cx="6858000" cy="918319"/>
          </a:xfrm>
        </p:spPr>
        <p:txBody>
          <a:bodyPr/>
          <a:lstStyle/>
          <a:p>
            <a:r>
              <a:rPr lang="en-US" dirty="0" err="1"/>
              <a:t>Vroegsignalering</a:t>
            </a:r>
            <a:r>
              <a:rPr lang="en-US" dirty="0"/>
              <a:t> </a:t>
            </a:r>
            <a:r>
              <a:rPr lang="en-US" dirty="0" err="1"/>
              <a:t>Enver</a:t>
            </a:r>
            <a:r>
              <a:rPr lang="en-US" dirty="0"/>
              <a:t> </a:t>
            </a:r>
            <a:r>
              <a:rPr lang="en-US" dirty="0" err="1"/>
              <a:t>Pleegzorg</a:t>
            </a:r>
            <a:br>
              <a:rPr lang="en-US" dirty="0"/>
            </a:br>
            <a:endParaRPr lang="nl-NL" dirty="0"/>
          </a:p>
        </p:txBody>
      </p:sp>
      <p:pic>
        <p:nvPicPr>
          <p:cNvPr id="14" name="Tijdelijke aanduiding voor afbeelding 13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0" b="1820"/>
          <a:stretch>
            <a:fillRect/>
          </a:stretch>
        </p:blipFill>
        <p:spPr>
          <a:xfrm>
            <a:off x="1524000" y="3734481"/>
            <a:ext cx="9144000" cy="2285371"/>
          </a:xfrm>
        </p:spPr>
      </p:pic>
      <p:sp>
        <p:nvSpPr>
          <p:cNvPr id="15" name="Ondertitel 1"/>
          <p:cNvSpPr txBox="1">
            <a:spLocks/>
          </p:cNvSpPr>
          <p:nvPr/>
        </p:nvSpPr>
        <p:spPr>
          <a:xfrm>
            <a:off x="2667000" y="2854796"/>
            <a:ext cx="6858000" cy="4789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tx2"/>
                </a:solidFill>
                <a:latin typeface="Verdana Standaard" charset="0"/>
                <a:ea typeface="+mn-ea"/>
                <a:cs typeface="Verdana Standaard" charset="0"/>
              </a:defRPr>
            </a:lvl1pPr>
            <a:lvl2pPr marL="1087444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2pPr>
            <a:lvl3pPr marL="2174887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3pPr>
            <a:lvl4pPr marL="3262338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4pPr>
            <a:lvl5pPr marL="4349779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5pPr>
            <a:lvl6pPr marL="5980947" indent="-543724" algn="l" defTabSz="1087444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68393" indent="-543724" algn="l" defTabSz="1087444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55841" indent="-543724" algn="l" defTabSz="1087444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43285" indent="-543724" algn="l" defTabSz="1087444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800" dirty="0">
              <a:solidFill>
                <a:srgbClr val="B3B4B3"/>
              </a:solidFill>
            </a:endParaRPr>
          </a:p>
        </p:txBody>
      </p:sp>
      <p:pic>
        <p:nvPicPr>
          <p:cNvPr id="16" name="Afbeelding 15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932" y="1958305"/>
            <a:ext cx="1377000" cy="14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26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9468CE9-3F3D-1446-A027-4B4CDD3883B0}" type="slidenum">
              <a:rPr lang="en-US" smtClean="0">
                <a:solidFill>
                  <a:srgbClr val="C7C7C7">
                    <a:lumMod val="50000"/>
                  </a:srgbClr>
                </a:solidFill>
              </a:rPr>
              <a:pPr/>
              <a:t>2</a:t>
            </a:fld>
            <a:endParaRPr lang="en-US" dirty="0">
              <a:solidFill>
                <a:srgbClr val="C7C7C7">
                  <a:lumMod val="50000"/>
                </a:srgb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>
          <a:xfrm>
            <a:off x="1891220" y="5907592"/>
            <a:ext cx="3086100" cy="365125"/>
          </a:xfrm>
        </p:spPr>
        <p:txBody>
          <a:bodyPr/>
          <a:lstStyle/>
          <a:p>
            <a:endParaRPr lang="nl-NL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0420" y="1536059"/>
            <a:ext cx="3105150" cy="26574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kstvak 10"/>
          <p:cNvSpPr txBox="1"/>
          <p:nvPr/>
        </p:nvSpPr>
        <p:spPr>
          <a:xfrm>
            <a:off x="2924784" y="4270442"/>
            <a:ext cx="2052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nl-NL" dirty="0">
                <a:solidFill>
                  <a:srgbClr val="000000"/>
                </a:solidFill>
              </a:rPr>
              <a:t>Vroegsignalering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2718" y="2087799"/>
            <a:ext cx="3028950" cy="1028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kstvak 12"/>
          <p:cNvSpPr txBox="1"/>
          <p:nvPr/>
        </p:nvSpPr>
        <p:spPr>
          <a:xfrm>
            <a:off x="6738026" y="3433865"/>
            <a:ext cx="2963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nl-NL" dirty="0">
                <a:solidFill>
                  <a:srgbClr val="000000"/>
                </a:solidFill>
              </a:rPr>
              <a:t>Pleegoudergroep </a:t>
            </a:r>
          </a:p>
          <a:p>
            <a:pPr algn="ctr" defTabSz="457200"/>
            <a:r>
              <a:rPr lang="nl-NL" dirty="0">
                <a:solidFill>
                  <a:srgbClr val="000000"/>
                </a:solidFill>
              </a:rPr>
              <a:t>Geweldloos Verzet </a:t>
            </a: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7321" y="4270442"/>
            <a:ext cx="2902693" cy="17315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kstvak 14"/>
          <p:cNvSpPr txBox="1"/>
          <p:nvPr/>
        </p:nvSpPr>
        <p:spPr>
          <a:xfrm>
            <a:off x="4891823" y="6178288"/>
            <a:ext cx="3073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nl-NL" dirty="0">
                <a:solidFill>
                  <a:srgbClr val="000000"/>
                </a:solidFill>
              </a:rPr>
              <a:t>InVerbinding en Pleegzorg (Rijnmond)</a:t>
            </a:r>
          </a:p>
        </p:txBody>
      </p:sp>
      <p:sp>
        <p:nvSpPr>
          <p:cNvPr id="16" name="Tekstvak 15"/>
          <p:cNvSpPr txBox="1"/>
          <p:nvPr/>
        </p:nvSpPr>
        <p:spPr>
          <a:xfrm>
            <a:off x="8430639" y="4873215"/>
            <a:ext cx="2387422" cy="138499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457200"/>
            <a:r>
              <a:rPr lang="nl-NL" sz="1400" dirty="0">
                <a:solidFill>
                  <a:srgbClr val="000000"/>
                </a:solidFill>
              </a:rPr>
              <a:t>En naast het actieonderzoek o.a.: </a:t>
            </a:r>
          </a:p>
          <a:p>
            <a:pPr marL="285750" indent="-285750" defTabSz="457200">
              <a:buFontTx/>
              <a:buChar char="-"/>
            </a:pPr>
            <a:r>
              <a:rPr lang="en-US" sz="1400" dirty="0" err="1">
                <a:solidFill>
                  <a:srgbClr val="000000"/>
                </a:solidFill>
              </a:rPr>
              <a:t>Verbeteren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registratie</a:t>
            </a:r>
            <a:r>
              <a:rPr lang="en-US" sz="1400" dirty="0">
                <a:solidFill>
                  <a:srgbClr val="000000"/>
                </a:solidFill>
              </a:rPr>
              <a:t> Breakdown </a:t>
            </a:r>
            <a:r>
              <a:rPr lang="en-US" sz="1400" dirty="0" err="1">
                <a:solidFill>
                  <a:srgbClr val="000000"/>
                </a:solidFill>
              </a:rPr>
              <a:t>en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uitval</a:t>
            </a:r>
            <a:endParaRPr lang="nl-NL" sz="1400" dirty="0">
              <a:solidFill>
                <a:srgbClr val="000000"/>
              </a:solidFill>
            </a:endParaRPr>
          </a:p>
          <a:p>
            <a:pPr marL="285750" indent="-285750" defTabSz="457200">
              <a:buFontTx/>
              <a:buChar char="-"/>
            </a:pPr>
            <a:r>
              <a:rPr lang="nl-NL" sz="1400" dirty="0">
                <a:solidFill>
                  <a:srgbClr val="000000"/>
                </a:solidFill>
              </a:rPr>
              <a:t>Pleegzorg Maatwerk</a:t>
            </a:r>
          </a:p>
          <a:p>
            <a:pPr marL="285750" indent="-285750" defTabSz="457200">
              <a:buFontTx/>
              <a:buChar char="-"/>
            </a:pPr>
            <a:r>
              <a:rPr lang="nl-NL" sz="1400" dirty="0" err="1">
                <a:solidFill>
                  <a:srgbClr val="000000"/>
                </a:solidFill>
              </a:rPr>
              <a:t>Buddysteem</a:t>
            </a:r>
            <a:r>
              <a:rPr lang="nl-NL" sz="1400" dirty="0">
                <a:solidFill>
                  <a:srgbClr val="000000"/>
                </a:solidFill>
              </a:rPr>
              <a:t> pleegouders</a:t>
            </a:r>
          </a:p>
        </p:txBody>
      </p:sp>
    </p:spTree>
    <p:extLst>
      <p:ext uri="{BB962C8B-B14F-4D97-AF65-F5344CB8AC3E}">
        <p14:creationId xmlns:p14="http://schemas.microsoft.com/office/powerpoint/2010/main" val="273250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Vroegsignalering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9468CE9-3F3D-1446-A027-4B4CDD3883B0}" type="slidenum">
              <a:rPr lang="en-US" smtClean="0">
                <a:solidFill>
                  <a:srgbClr val="C7C7C7">
                    <a:lumMod val="50000"/>
                  </a:srgbClr>
                </a:solidFill>
              </a:rPr>
              <a:pPr/>
              <a:t>3</a:t>
            </a:fld>
            <a:endParaRPr lang="en-US" dirty="0">
              <a:solidFill>
                <a:srgbClr val="C7C7C7">
                  <a:lumMod val="50000"/>
                </a:srgb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>
                <a:solidFill>
                  <a:srgbClr val="000000">
                    <a:tint val="75000"/>
                  </a:srgbClr>
                </a:solidFill>
              </a:rPr>
              <a:t>Presentatie</a:t>
            </a:r>
            <a:endParaRPr lang="nl-NL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1097196" y="2855576"/>
            <a:ext cx="99830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Deskundigheidsbevordering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Caseloadbespreking</a:t>
            </a:r>
            <a:r>
              <a:rPr lang="en-US" dirty="0"/>
              <a:t>/ “</a:t>
            </a:r>
            <a:r>
              <a:rPr lang="en-US" dirty="0" err="1"/>
              <a:t>Stoplicht</a:t>
            </a:r>
            <a:r>
              <a:rPr lang="en-US" dirty="0"/>
              <a:t>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C.I.V.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Matchingsmethodiek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13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Caseloadbespreking</a:t>
            </a:r>
            <a:r>
              <a:rPr lang="en-US" dirty="0"/>
              <a:t> </a:t>
            </a:r>
            <a:r>
              <a:rPr lang="en-US" dirty="0" err="1"/>
              <a:t>t.b.v</a:t>
            </a:r>
            <a:r>
              <a:rPr lang="en-US" dirty="0"/>
              <a:t>. </a:t>
            </a:r>
            <a:r>
              <a:rPr lang="en-US" dirty="0" err="1"/>
              <a:t>veilig</a:t>
            </a:r>
            <a:r>
              <a:rPr lang="en-US" dirty="0"/>
              <a:t> </a:t>
            </a:r>
            <a:r>
              <a:rPr lang="en-US" dirty="0" err="1"/>
              <a:t>opgroeien</a:t>
            </a:r>
            <a:r>
              <a:rPr lang="en-US" dirty="0"/>
              <a:t> in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pleeggezin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9468CE9-3F3D-1446-A027-4B4CDD3883B0}" type="slidenum">
              <a:rPr lang="en-US" smtClean="0">
                <a:solidFill>
                  <a:srgbClr val="C7C7C7">
                    <a:lumMod val="50000"/>
                  </a:srgbClr>
                </a:solidFill>
              </a:rPr>
              <a:pPr/>
              <a:t>4</a:t>
            </a:fld>
            <a:endParaRPr lang="en-US" dirty="0">
              <a:solidFill>
                <a:srgbClr val="C7C7C7">
                  <a:lumMod val="50000"/>
                </a:srgb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>
                <a:solidFill>
                  <a:srgbClr val="000000">
                    <a:tint val="75000"/>
                  </a:srgbClr>
                </a:solidFill>
              </a:rPr>
              <a:t>Presentatie</a:t>
            </a:r>
            <a:endParaRPr lang="nl-NL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161826" y="2786231"/>
            <a:ext cx="102305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Vragenlijst</a:t>
            </a:r>
            <a:r>
              <a:rPr lang="en-US" dirty="0"/>
              <a:t> </a:t>
            </a:r>
            <a:r>
              <a:rPr lang="en-US" dirty="0" err="1"/>
              <a:t>gebaseerd</a:t>
            </a:r>
            <a:r>
              <a:rPr lang="en-US" dirty="0"/>
              <a:t> op </a:t>
            </a:r>
            <a:r>
              <a:rPr lang="en-US" dirty="0" err="1"/>
              <a:t>o.a</a:t>
            </a:r>
            <a:r>
              <a:rPr lang="en-US" dirty="0"/>
              <a:t>. “</a:t>
            </a:r>
            <a:r>
              <a:rPr lang="en-US" dirty="0" err="1"/>
              <a:t>Slapende</a:t>
            </a:r>
            <a:r>
              <a:rPr lang="en-US" dirty="0"/>
              <a:t> </a:t>
            </a:r>
            <a:r>
              <a:rPr lang="en-US" dirty="0" err="1"/>
              <a:t>honden</a:t>
            </a:r>
            <a:r>
              <a:rPr lang="en-US" dirty="0"/>
              <a:t>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Voorbereiding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Stoplicht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7966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Caseloadformulier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9468CE9-3F3D-1446-A027-4B4CDD3883B0}" type="slidenum">
              <a:rPr lang="en-US" smtClean="0">
                <a:solidFill>
                  <a:srgbClr val="C7C7C7">
                    <a:lumMod val="50000"/>
                  </a:srgbClr>
                </a:solidFill>
              </a:rPr>
              <a:pPr/>
              <a:t>5</a:t>
            </a:fld>
            <a:endParaRPr lang="en-US" dirty="0">
              <a:solidFill>
                <a:srgbClr val="C7C7C7">
                  <a:lumMod val="50000"/>
                </a:srgb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>
                <a:solidFill>
                  <a:srgbClr val="000000">
                    <a:tint val="75000"/>
                  </a:srgbClr>
                </a:solidFill>
              </a:rPr>
              <a:t>Presentatie</a:t>
            </a:r>
            <a:endParaRPr lang="nl-NL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115" y="3088854"/>
            <a:ext cx="7391401" cy="23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30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9468CE9-3F3D-1446-A027-4B4CDD3883B0}" type="slidenum">
              <a:rPr lang="en-US" smtClean="0">
                <a:solidFill>
                  <a:srgbClr val="C7C7C7">
                    <a:lumMod val="50000"/>
                  </a:srgbClr>
                </a:solidFill>
              </a:rPr>
              <a:pPr/>
              <a:t>6</a:t>
            </a:fld>
            <a:endParaRPr lang="en-US" dirty="0">
              <a:solidFill>
                <a:srgbClr val="C7C7C7">
                  <a:lumMod val="50000"/>
                </a:srgb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>
                <a:solidFill>
                  <a:srgbClr val="000000">
                    <a:tint val="75000"/>
                  </a:srgbClr>
                </a:solidFill>
              </a:rPr>
              <a:t>Presentatie</a:t>
            </a:r>
            <a:endParaRPr lang="nl-NL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4711" y="3104728"/>
            <a:ext cx="6427301" cy="223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93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Toelichting</a:t>
            </a:r>
            <a:r>
              <a:rPr lang="en-US" dirty="0"/>
              <a:t> </a:t>
            </a:r>
            <a:r>
              <a:rPr lang="en-US" dirty="0" err="1"/>
              <a:t>stoplicht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9468CE9-3F3D-1446-A027-4B4CDD3883B0}" type="slidenum">
              <a:rPr lang="en-US" smtClean="0">
                <a:solidFill>
                  <a:srgbClr val="C7C7C7">
                    <a:lumMod val="50000"/>
                  </a:srgbClr>
                </a:solidFill>
              </a:rPr>
              <a:pPr/>
              <a:t>7</a:t>
            </a:fld>
            <a:endParaRPr lang="en-US" dirty="0">
              <a:solidFill>
                <a:srgbClr val="C7C7C7">
                  <a:lumMod val="50000"/>
                </a:srgb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>
                <a:solidFill>
                  <a:srgbClr val="000000">
                    <a:tint val="75000"/>
                  </a:srgbClr>
                </a:solidFill>
              </a:rPr>
              <a:t>Presentatie</a:t>
            </a:r>
            <a:endParaRPr lang="nl-NL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313190" y="251207"/>
            <a:ext cx="5947762" cy="340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nl-NL" sz="10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nl-NL" sz="10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nl-NL" sz="10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nl-NL" sz="10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nl-NL" sz="10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nl-NL" sz="10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nl-NL" sz="10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nl-NL" sz="10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nl-NL" sz="10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nl-NL" sz="10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nl-NL" sz="10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nl-NL" sz="10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nl-NL" sz="10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nl-NL" sz="10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nl-NL" sz="10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nl-NL" sz="1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l-N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685800">
              <a:spcAft>
                <a:spcPts val="0"/>
              </a:spcAft>
            </a:pPr>
            <a:r>
              <a:rPr lang="nl-NL" sz="1100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nl-N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sz="1100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l-N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89" y="3767234"/>
            <a:ext cx="4109060" cy="1646063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7530353" y="4063417"/>
            <a:ext cx="4216998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1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ROOD</a:t>
            </a:r>
            <a:endParaRPr lang="nl-NL" sz="1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nl-NL" sz="1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l-NL" sz="1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nl-NL" sz="1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1.Er zijn ernstige signalen van fysieke, pedagogische of emotionele onveiligheid</a:t>
            </a:r>
            <a:endParaRPr lang="nl-NL" sz="1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nl-NL" sz="1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2.Er zijn grote zorgen over de ontwikkeling van de jeugdige</a:t>
            </a:r>
            <a:endParaRPr lang="nl-NL" sz="1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nl-NL" sz="1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3.Het gezinssysteem is uit evenwicht</a:t>
            </a:r>
            <a:endParaRPr lang="nl-NL" sz="1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nl-NL" sz="1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4.Er is geen steun uit het netwerk</a:t>
            </a:r>
            <a:endParaRPr lang="nl-NL" sz="1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nl-NL" sz="1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5.Er is geen  samenwerking tussen alle betrokken partijen</a:t>
            </a:r>
            <a:endParaRPr lang="nl-NL" sz="1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nl-NL" sz="1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6.Er is geen perspectief</a:t>
            </a:r>
            <a:endParaRPr lang="nl-NL" sz="1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nl-NL" sz="1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7.Aanvullende hulp is nodig maar kan niet ingezet worden</a:t>
            </a:r>
            <a:endParaRPr lang="nl-NL" sz="1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nl-NL" sz="1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8.Er is sprake van ongewenste/voortijdige uitplaatsing (breakdown), waarbij de inschatting is dat</a:t>
            </a:r>
            <a:endParaRPr lang="nl-NL" sz="1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nl-NL" sz="1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deze niet voorkomen kan worden</a:t>
            </a:r>
            <a:endParaRPr lang="nl-NL" sz="1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4427989" y="3217031"/>
            <a:ext cx="2990624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11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ORANJE</a:t>
            </a:r>
            <a:endParaRPr lang="nl-NL" sz="1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nl-NL" sz="11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l-NL" sz="1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nl-NL" sz="11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1.Er zijn signalen van fysieke, pedagogische of emotionele onveiligheid </a:t>
            </a:r>
            <a:endParaRPr lang="nl-NL" sz="1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nl-NL" sz="11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2.Er zijn  zorgen over de ontwikkeling van de jeugdige</a:t>
            </a:r>
            <a:endParaRPr lang="nl-NL" sz="1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nl-NL" sz="11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3.Er zijn signalen van overbelasting van het gezinssysteem</a:t>
            </a:r>
            <a:endParaRPr lang="nl-NL" sz="1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nl-NL" sz="11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4.Er is steun vanuit het netwerk</a:t>
            </a:r>
            <a:endParaRPr lang="nl-NL" sz="1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nl-NL" sz="11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Er is onvoldoende samenwerking tussen alle betrokken partijen</a:t>
            </a:r>
            <a:endParaRPr lang="nl-NL" sz="1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nl-NL" sz="11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6.Het perspectief is onduidelijk</a:t>
            </a:r>
            <a:endParaRPr lang="nl-NL" sz="1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nl-NL" sz="11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7.Aanvullende hulp is nodig en kan ingezet worden</a:t>
            </a:r>
            <a:endParaRPr lang="nl-NL" sz="1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nl-NL" sz="11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8.Er is risico op een ongewenste/voortijdige uitplaatsing (breakdown), maar de inschatting is dat dit voorkomen kan worden</a:t>
            </a:r>
            <a:endParaRPr lang="nl-NL" sz="1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50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Ervaringen</a:t>
            </a:r>
            <a:r>
              <a:rPr lang="en-US" dirty="0"/>
              <a:t> van </a:t>
            </a:r>
            <a:r>
              <a:rPr lang="en-US" dirty="0" err="1"/>
              <a:t>pleegzorgbegeleiders</a:t>
            </a:r>
            <a:r>
              <a:rPr lang="en-US" dirty="0"/>
              <a:t> </a:t>
            </a:r>
            <a:r>
              <a:rPr lang="en-US" dirty="0" err="1"/>
              <a:t>zelf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9468CE9-3F3D-1446-A027-4B4CDD3883B0}" type="slidenum">
              <a:rPr lang="en-US" smtClean="0">
                <a:solidFill>
                  <a:srgbClr val="C7C7C7">
                    <a:lumMod val="50000"/>
                  </a:srgbClr>
                </a:solidFill>
              </a:rPr>
              <a:pPr/>
              <a:t>8</a:t>
            </a:fld>
            <a:endParaRPr lang="en-US" dirty="0">
              <a:solidFill>
                <a:srgbClr val="C7C7C7">
                  <a:lumMod val="50000"/>
                </a:srgb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>
                <a:solidFill>
                  <a:srgbClr val="000000">
                    <a:tint val="75000"/>
                  </a:srgbClr>
                </a:solidFill>
              </a:rPr>
              <a:t>Presentatie</a:t>
            </a:r>
            <a:endParaRPr lang="nl-NL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1312433" y="2641602"/>
            <a:ext cx="97787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Ik</a:t>
            </a:r>
            <a:r>
              <a:rPr lang="en-US" dirty="0"/>
              <a:t> </a:t>
            </a:r>
            <a:r>
              <a:rPr lang="en-US" dirty="0" err="1"/>
              <a:t>vond</a:t>
            </a:r>
            <a:r>
              <a:rPr lang="en-US" dirty="0"/>
              <a:t> het </a:t>
            </a:r>
            <a:r>
              <a:rPr lang="en-US" dirty="0" err="1"/>
              <a:t>zeer</a:t>
            </a:r>
            <a:r>
              <a:rPr lang="en-US" dirty="0"/>
              <a:t> </a:t>
            </a:r>
            <a:r>
              <a:rPr lang="en-US" dirty="0" err="1"/>
              <a:t>helpend</a:t>
            </a:r>
            <a:r>
              <a:rPr lang="en-US" dirty="0"/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Het </a:t>
            </a:r>
            <a:r>
              <a:rPr lang="en-US" dirty="0" err="1"/>
              <a:t>zet</a:t>
            </a:r>
            <a:r>
              <a:rPr lang="en-US" dirty="0"/>
              <a:t> je </a:t>
            </a:r>
            <a:r>
              <a:rPr lang="en-US" dirty="0" err="1"/>
              <a:t>toch</a:t>
            </a:r>
            <a:r>
              <a:rPr lang="en-US" dirty="0"/>
              <a:t> </a:t>
            </a:r>
            <a:r>
              <a:rPr lang="en-US" dirty="0" err="1"/>
              <a:t>weer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het </a:t>
            </a:r>
            <a:r>
              <a:rPr lang="en-US" dirty="0" err="1"/>
              <a:t>denken</a:t>
            </a:r>
            <a:r>
              <a:rPr lang="en-US" dirty="0"/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Fijn</a:t>
            </a:r>
            <a:r>
              <a:rPr lang="en-US" dirty="0"/>
              <a:t> </a:t>
            </a:r>
            <a:r>
              <a:rPr lang="en-US" dirty="0" err="1"/>
              <a:t>zo’n</a:t>
            </a:r>
            <a:r>
              <a:rPr lang="en-US" dirty="0"/>
              <a:t> extra check of je </a:t>
            </a:r>
            <a:r>
              <a:rPr lang="en-US" dirty="0" err="1"/>
              <a:t>niets</a:t>
            </a:r>
            <a:r>
              <a:rPr lang="en-US" dirty="0"/>
              <a:t> over het </a:t>
            </a:r>
            <a:r>
              <a:rPr lang="en-US" dirty="0" err="1"/>
              <a:t>hoofd</a:t>
            </a:r>
            <a:r>
              <a:rPr lang="en-US" dirty="0"/>
              <a:t> </a:t>
            </a:r>
            <a:r>
              <a:rPr lang="en-US" dirty="0" err="1"/>
              <a:t>ziet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Het </a:t>
            </a:r>
            <a:r>
              <a:rPr lang="en-US" dirty="0" err="1"/>
              <a:t>levert</a:t>
            </a:r>
            <a:r>
              <a:rPr lang="en-US" dirty="0"/>
              <a:t> </a:t>
            </a:r>
            <a:r>
              <a:rPr lang="en-US" dirty="0" err="1"/>
              <a:t>wel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licht</a:t>
            </a:r>
            <a:r>
              <a:rPr lang="en-US" dirty="0"/>
              <a:t> </a:t>
            </a:r>
            <a:r>
              <a:rPr lang="en-US" dirty="0" err="1"/>
              <a:t>gevoel</a:t>
            </a:r>
            <a:r>
              <a:rPr lang="en-US" dirty="0"/>
              <a:t> van </a:t>
            </a:r>
            <a:r>
              <a:rPr lang="en-US" dirty="0" err="1"/>
              <a:t>druk</a:t>
            </a:r>
            <a:r>
              <a:rPr lang="en-US" dirty="0"/>
              <a:t> op. Zo van: “ Hoe </a:t>
            </a:r>
            <a:r>
              <a:rPr lang="en-US" dirty="0" err="1"/>
              <a:t>ga</a:t>
            </a:r>
            <a:r>
              <a:rPr lang="en-US" dirty="0"/>
              <a:t> </a:t>
            </a:r>
            <a:r>
              <a:rPr lang="en-US" dirty="0" err="1"/>
              <a:t>ik</a:t>
            </a:r>
            <a:r>
              <a:rPr lang="en-US" dirty="0"/>
              <a:t>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allemaal</a:t>
            </a:r>
            <a:r>
              <a:rPr lang="en-US" dirty="0"/>
              <a:t> </a:t>
            </a:r>
            <a:r>
              <a:rPr lang="en-US" dirty="0" err="1"/>
              <a:t>uitwerken</a:t>
            </a:r>
            <a:r>
              <a:rPr lang="en-US" dirty="0"/>
              <a:t> in de </a:t>
            </a:r>
            <a:r>
              <a:rPr lang="en-US" dirty="0" err="1"/>
              <a:t>tijd</a:t>
            </a:r>
            <a:r>
              <a:rPr lang="en-US" dirty="0"/>
              <a:t> die </a:t>
            </a:r>
            <a:r>
              <a:rPr lang="en-US" dirty="0" err="1"/>
              <a:t>ik</a:t>
            </a:r>
            <a:r>
              <a:rPr lang="en-US" dirty="0"/>
              <a:t> </a:t>
            </a:r>
            <a:r>
              <a:rPr lang="en-US" dirty="0" err="1"/>
              <a:t>ervoor</a:t>
            </a:r>
            <a:r>
              <a:rPr lang="en-US" dirty="0"/>
              <a:t> </a:t>
            </a:r>
            <a:r>
              <a:rPr lang="en-US" dirty="0" err="1"/>
              <a:t>heb</a:t>
            </a:r>
            <a:r>
              <a:rPr lang="en-US" dirty="0"/>
              <a:t>?”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Heb</a:t>
            </a:r>
            <a:r>
              <a:rPr lang="en-US" dirty="0"/>
              <a:t> </a:t>
            </a:r>
            <a:r>
              <a:rPr lang="en-US" dirty="0" err="1"/>
              <a:t>ik</a:t>
            </a:r>
            <a:r>
              <a:rPr lang="en-US" dirty="0"/>
              <a:t> </a:t>
            </a:r>
            <a:r>
              <a:rPr lang="en-US" dirty="0" err="1"/>
              <a:t>toch</a:t>
            </a:r>
            <a:r>
              <a:rPr lang="en-US" dirty="0"/>
              <a:t> </a:t>
            </a:r>
            <a:r>
              <a:rPr lang="en-US" dirty="0" err="1"/>
              <a:t>weer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paar</a:t>
            </a:r>
            <a:r>
              <a:rPr lang="en-US" dirty="0"/>
              <a:t> </a:t>
            </a:r>
            <a:r>
              <a:rPr lang="en-US" dirty="0" err="1"/>
              <a:t>blinde</a:t>
            </a:r>
            <a:r>
              <a:rPr lang="en-US" dirty="0"/>
              <a:t> </a:t>
            </a:r>
            <a:r>
              <a:rPr lang="en-US" dirty="0" err="1"/>
              <a:t>vlekken</a:t>
            </a:r>
            <a:r>
              <a:rPr lang="en-US" dirty="0"/>
              <a:t> van </a:t>
            </a:r>
            <a:r>
              <a:rPr lang="en-US" dirty="0" err="1"/>
              <a:t>mezelf</a:t>
            </a:r>
            <a:r>
              <a:rPr lang="en-US" dirty="0"/>
              <a:t> in </a:t>
            </a:r>
            <a:r>
              <a:rPr lang="en-US" dirty="0" err="1"/>
              <a:t>beeld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Het </a:t>
            </a:r>
            <a:r>
              <a:rPr lang="en-US" dirty="0" err="1"/>
              <a:t>geeft</a:t>
            </a:r>
            <a:r>
              <a:rPr lang="en-US" dirty="0"/>
              <a:t> me het </a:t>
            </a:r>
            <a:r>
              <a:rPr lang="en-US" dirty="0" err="1"/>
              <a:t>gevoel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minder </a:t>
            </a:r>
            <a:r>
              <a:rPr lang="en-US" dirty="0" err="1"/>
              <a:t>alleen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staan</a:t>
            </a:r>
            <a:r>
              <a:rPr lang="en-US" dirty="0"/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Ik</a:t>
            </a:r>
            <a:r>
              <a:rPr lang="en-US" dirty="0"/>
              <a:t> ben </a:t>
            </a:r>
            <a:r>
              <a:rPr lang="en-US" dirty="0" err="1"/>
              <a:t>ook</a:t>
            </a:r>
            <a:r>
              <a:rPr lang="en-US" dirty="0"/>
              <a:t> </a:t>
            </a:r>
            <a:r>
              <a:rPr lang="en-US" dirty="0" err="1"/>
              <a:t>blij</a:t>
            </a:r>
            <a:r>
              <a:rPr lang="en-US" dirty="0"/>
              <a:t> met de follow-up die </a:t>
            </a:r>
            <a:r>
              <a:rPr lang="en-US" dirty="0" err="1"/>
              <a:t>gaat</a:t>
            </a:r>
            <a:r>
              <a:rPr lang="en-US" dirty="0"/>
              <a:t> </a:t>
            </a:r>
            <a:r>
              <a:rPr lang="en-US" dirty="0" err="1"/>
              <a:t>komen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Het is </a:t>
            </a:r>
            <a:r>
              <a:rPr lang="en-US" dirty="0" err="1"/>
              <a:t>wel</a:t>
            </a:r>
            <a:r>
              <a:rPr lang="en-US" dirty="0"/>
              <a:t> heel </a:t>
            </a:r>
            <a:r>
              <a:rPr lang="en-US" dirty="0" err="1"/>
              <a:t>veel</a:t>
            </a:r>
            <a:r>
              <a:rPr lang="en-US"/>
              <a:t>…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komen</a:t>
            </a:r>
            <a:r>
              <a:rPr lang="en-US" dirty="0"/>
              <a:t> </a:t>
            </a:r>
            <a:r>
              <a:rPr lang="en-US" dirty="0" err="1"/>
              <a:t>punten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</a:t>
            </a:r>
            <a:r>
              <a:rPr lang="en-US" dirty="0" err="1"/>
              <a:t>voren</a:t>
            </a:r>
            <a:r>
              <a:rPr lang="en-US" dirty="0"/>
              <a:t>, die je </a:t>
            </a:r>
            <a:r>
              <a:rPr lang="en-US" dirty="0" err="1"/>
              <a:t>zelf</a:t>
            </a:r>
            <a:r>
              <a:rPr lang="en-US" dirty="0"/>
              <a:t> in </a:t>
            </a:r>
            <a:r>
              <a:rPr lang="en-US" dirty="0" err="1"/>
              <a:t>eerste</a:t>
            </a:r>
            <a:r>
              <a:rPr lang="en-US" dirty="0"/>
              <a:t> </a:t>
            </a:r>
            <a:r>
              <a:rPr lang="en-US" dirty="0" err="1"/>
              <a:t>instantie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ogen</a:t>
            </a:r>
            <a:r>
              <a:rPr lang="en-US" dirty="0"/>
              <a:t> had…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Ik</a:t>
            </a:r>
            <a:r>
              <a:rPr lang="en-US" dirty="0"/>
              <a:t> </a:t>
            </a:r>
            <a:r>
              <a:rPr lang="en-US" dirty="0" err="1"/>
              <a:t>vond</a:t>
            </a:r>
            <a:r>
              <a:rPr lang="en-US" dirty="0"/>
              <a:t> het </a:t>
            </a:r>
            <a:r>
              <a:rPr lang="en-US" dirty="0" err="1"/>
              <a:t>nuttig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concreet</a:t>
            </a:r>
            <a:r>
              <a:rPr lang="en-US" dirty="0"/>
              <a:t>..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508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Master">
  <a:themeElements>
    <a:clrScheme name="Aangepast 12">
      <a:dk1>
        <a:srgbClr val="000000"/>
      </a:dk1>
      <a:lt1>
        <a:srgbClr val="FFFFFF"/>
      </a:lt1>
      <a:dk2>
        <a:srgbClr val="B3B4B3"/>
      </a:dk2>
      <a:lt2>
        <a:srgbClr val="532D6D"/>
      </a:lt2>
      <a:accent1>
        <a:srgbClr val="E74F20"/>
      </a:accent1>
      <a:accent2>
        <a:srgbClr val="7A9C48"/>
      </a:accent2>
      <a:accent3>
        <a:srgbClr val="20ABCE"/>
      </a:accent3>
      <a:accent4>
        <a:srgbClr val="D0B500"/>
      </a:accent4>
      <a:accent5>
        <a:srgbClr val="A59382"/>
      </a:accent5>
      <a:accent6>
        <a:srgbClr val="C7C7C7"/>
      </a:accent6>
      <a:hlink>
        <a:srgbClr val="532D6D"/>
      </a:hlink>
      <a:folHlink>
        <a:srgbClr val="E74F2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  <a:effectLst/>
      </a:spPr>
      <a:bodyPr rtlCol="0" anchor="ctr"/>
      <a:lstStyle>
        <a:defPPr algn="ctr">
          <a:defRPr dirty="0">
            <a:latin typeface="Open Sans Ligh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610</Words>
  <Application>Microsoft Office PowerPoint</Application>
  <PresentationFormat>Breedbeeld</PresentationFormat>
  <Paragraphs>125</Paragraphs>
  <Slides>8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5" baseType="lpstr">
      <vt:lpstr>Arial</vt:lpstr>
      <vt:lpstr>Calibri</vt:lpstr>
      <vt:lpstr>Open Sans</vt:lpstr>
      <vt:lpstr>verdana</vt:lpstr>
      <vt:lpstr>verdana</vt:lpstr>
      <vt:lpstr>Verdana Standaard</vt:lpstr>
      <vt:lpstr>Master</vt:lpstr>
      <vt:lpstr>Vroegsignalering Enver Pleegzorg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Vroegsignalering</dc:title>
  <dc:creator>Liesbeth Snijder-Wieland</dc:creator>
  <cp:lastModifiedBy>Bergenhenegouwen, Harmke</cp:lastModifiedBy>
  <cp:revision>8</cp:revision>
  <dcterms:created xsi:type="dcterms:W3CDTF">2020-06-04T11:41:33Z</dcterms:created>
  <dcterms:modified xsi:type="dcterms:W3CDTF">2020-07-10T15:23:02Z</dcterms:modified>
</cp:coreProperties>
</file>